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9"/>
  </p:notesMasterIdLst>
  <p:sldIdLst>
    <p:sldId id="256" r:id="rId2"/>
    <p:sldId id="258" r:id="rId3"/>
    <p:sldId id="269" r:id="rId4"/>
    <p:sldId id="257" r:id="rId5"/>
    <p:sldId id="260" r:id="rId6"/>
    <p:sldId id="262" r:id="rId7"/>
    <p:sldId id="271" r:id="rId8"/>
    <p:sldId id="272" r:id="rId9"/>
    <p:sldId id="279" r:id="rId10"/>
    <p:sldId id="264" r:id="rId11"/>
    <p:sldId id="270" r:id="rId12"/>
    <p:sldId id="273" r:id="rId13"/>
    <p:sldId id="265" r:id="rId14"/>
    <p:sldId id="274" r:id="rId15"/>
    <p:sldId id="282" r:id="rId16"/>
    <p:sldId id="281" r:id="rId17"/>
    <p:sldId id="283" r:id="rId18"/>
    <p:sldId id="259" r:id="rId19"/>
    <p:sldId id="261" r:id="rId20"/>
    <p:sldId id="275" r:id="rId21"/>
    <p:sldId id="284" r:id="rId22"/>
    <p:sldId id="280" r:id="rId23"/>
    <p:sldId id="263" r:id="rId24"/>
    <p:sldId id="267" r:id="rId25"/>
    <p:sldId id="278" r:id="rId26"/>
    <p:sldId id="266" r:id="rId27"/>
    <p:sldId id="276" r:id="rId28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MedievalSharp" panose="020B0604020202020204" charset="-18"/>
      <p:regular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B0D2"/>
    <a:srgbClr val="87A112"/>
    <a:srgbClr val="6C3B25"/>
    <a:srgbClr val="E2A100"/>
    <a:srgbClr val="3F2215"/>
    <a:srgbClr val="26352C"/>
    <a:srgbClr val="030D22"/>
    <a:srgbClr val="D7D7D3"/>
    <a:srgbClr val="A6876E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07" autoAdjust="0"/>
  </p:normalViewPr>
  <p:slideViewPr>
    <p:cSldViewPr snapToGrid="0">
      <p:cViewPr varScale="1">
        <p:scale>
          <a:sx n="68" d="100"/>
          <a:sy n="68" d="100"/>
        </p:scale>
        <p:origin x="144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77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9AE32F-4712-47E0-9DB6-C10556F80D28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E4DCD8-2788-423C-9EAB-A49DCC36A52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53468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571664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22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31323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2894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87927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6115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6504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14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0131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129973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20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02041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21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5208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5745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6457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76921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C8764318-E34A-4296-A097-F1214195F5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2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88526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9492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75667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22912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3998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21473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787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8255"/>
            <a:ext cx="9144000" cy="1325563"/>
          </a:xfrm>
          <a:prstGeom prst="rect">
            <a:avLst/>
          </a:prstGeom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23160F"/>
                </a:solidFill>
                <a:latin typeface="MedievalSharp" panose="020C0604020202010204" pitchFamily="34" charset="0"/>
              </a:defRPr>
            </a:lvl1pPr>
          </a:lstStyle>
          <a:p>
            <a:fld id="{FA93442C-3398-44DE-873B-26F34ECC5F99}" type="datetimeFigureOut">
              <a:rPr lang="hu-HU" smtClean="0"/>
              <a:pPr/>
              <a:t>2023. 06. 05.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23160F"/>
                </a:solidFill>
                <a:latin typeface="MedievalSharp" panose="020C0604020202010204" pitchFamily="34" charset="0"/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23160F"/>
                </a:solidFill>
                <a:latin typeface="MedievalSharp" panose="020C0604020202010204" pitchFamily="34" charset="0"/>
              </a:defRPr>
            </a:lvl1pPr>
          </a:lstStyle>
          <a:p>
            <a:fld id="{531B7A17-E71F-4481-846A-63E3AB71BEB8}" type="slidenum">
              <a:rPr lang="hu-HU" smtClean="0"/>
              <a:pPr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408350BF-8ED8-4244-A3E8-A1B169D995A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73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360000"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kern="1200" dirty="0">
          <a:solidFill>
            <a:srgbClr val="D7D7D3"/>
          </a:solidFill>
          <a:latin typeface="MedievalSharp" panose="020C060402020201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3160F"/>
          </a:solidFill>
          <a:latin typeface="MedievalSharp" panose="020C060402020201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3160F"/>
          </a:solidFill>
          <a:latin typeface="MedievalSharp" panose="020C060402020201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3160F"/>
          </a:solidFill>
          <a:latin typeface="MedievalSharp" panose="020C060402020201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3160F"/>
          </a:solidFill>
          <a:latin typeface="MedievalSharp" panose="020C060402020201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3160F"/>
          </a:solidFill>
          <a:latin typeface="MedievalSharp" panose="020C060402020201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429F385D-D1E5-EA97-EA95-797C95804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7950"/>
            <a:ext cx="9144000" cy="41021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A1F9092-0EFA-B1C5-2B17-0B89F7C03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47801"/>
          </a:xfrm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anchor="ctr">
            <a:normAutofit/>
          </a:bodyPr>
          <a:lstStyle/>
          <a:p>
            <a:pPr algn="l"/>
            <a:r>
              <a:rPr lang="hu-HU" sz="6600" dirty="0"/>
              <a:t>House of </a:t>
            </a:r>
            <a:r>
              <a:rPr lang="hu-HU" sz="6600" dirty="0" err="1"/>
              <a:t>Swords</a:t>
            </a:r>
            <a:endParaRPr lang="hu-HU" sz="6600" dirty="0"/>
          </a:p>
        </p:txBody>
      </p:sp>
      <p:sp>
        <p:nvSpPr>
          <p:cNvPr id="7" name="Alcím 6">
            <a:extLst>
              <a:ext uri="{FF2B5EF4-FFF2-40B4-BE49-F238E27FC236}">
                <a16:creationId xmlns:a16="http://schemas.microsoft.com/office/drawing/2014/main" id="{910A6704-E183-A48E-3982-4B491A96BC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480050"/>
            <a:ext cx="2162175" cy="1377950"/>
          </a:xfrm>
          <a:solidFill>
            <a:srgbClr val="D7D7D3"/>
          </a:solidFill>
          <a:ln w="38100">
            <a:solidFill>
              <a:srgbClr val="23160F"/>
            </a:solidFill>
          </a:ln>
        </p:spPr>
        <p:txBody>
          <a:bodyPr>
            <a:normAutofit/>
          </a:bodyPr>
          <a:lstStyle/>
          <a:p>
            <a:pPr algn="l"/>
            <a:r>
              <a:rPr lang="hu-HU" sz="1600" b="1" dirty="0"/>
              <a:t>Készítette:</a:t>
            </a:r>
          </a:p>
          <a:p>
            <a:pPr algn="r"/>
            <a:r>
              <a:rPr lang="hu-HU" sz="1600" b="1" dirty="0" err="1"/>
              <a:t>Blasek</a:t>
            </a:r>
            <a:r>
              <a:rPr lang="hu-HU" sz="1600" b="1" dirty="0"/>
              <a:t> Balázs</a:t>
            </a:r>
          </a:p>
          <a:p>
            <a:pPr algn="r"/>
            <a:r>
              <a:rPr lang="hu-HU" sz="1600" b="1" dirty="0" err="1"/>
              <a:t>Luksa</a:t>
            </a:r>
            <a:r>
              <a:rPr lang="hu-HU" sz="1600" b="1" dirty="0"/>
              <a:t> Laura</a:t>
            </a:r>
          </a:p>
          <a:p>
            <a:pPr algn="r"/>
            <a:r>
              <a:rPr lang="hu-HU" sz="1600" b="1" dirty="0" err="1"/>
              <a:t>Venter</a:t>
            </a:r>
            <a:r>
              <a:rPr lang="hu-HU" sz="1600" b="1" dirty="0"/>
              <a:t> Alex</a:t>
            </a:r>
            <a:endParaRPr lang="hu-HU" sz="1600" b="1" cap="all" dirty="0"/>
          </a:p>
        </p:txBody>
      </p:sp>
      <p:sp>
        <p:nvSpPr>
          <p:cNvPr id="8" name="Alcím 6">
            <a:extLst>
              <a:ext uri="{FF2B5EF4-FFF2-40B4-BE49-F238E27FC236}">
                <a16:creationId xmlns:a16="http://schemas.microsoft.com/office/drawing/2014/main" id="{D32BD6CB-856A-0483-4CAB-8C50820B809C}"/>
              </a:ext>
            </a:extLst>
          </p:cNvPr>
          <p:cNvSpPr txBox="1">
            <a:spLocks/>
          </p:cNvSpPr>
          <p:nvPr/>
        </p:nvSpPr>
        <p:spPr>
          <a:xfrm>
            <a:off x="2162175" y="5480050"/>
            <a:ext cx="6981823" cy="1377950"/>
          </a:xfrm>
          <a:prstGeom prst="rect">
            <a:avLst/>
          </a:prstGeom>
          <a:solidFill>
            <a:srgbClr val="D7D7D3"/>
          </a:solidFill>
          <a:ln w="38100">
            <a:solidFill>
              <a:srgbClr val="23160F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hu-HU" sz="2800" dirty="0"/>
              <a:t>Szoftverfejlesztő és tesztelő Technikus</a:t>
            </a:r>
          </a:p>
          <a:p>
            <a:pPr algn="r"/>
            <a:r>
              <a:rPr lang="hu-HU" sz="2800" dirty="0"/>
              <a:t>Vizsgaremek - 2022/2023.</a:t>
            </a: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48525FFB-EAC9-2228-AC01-6BB826BA2F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250" y="1"/>
            <a:ext cx="1447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0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: lekerekített 7">
            <a:extLst>
              <a:ext uri="{FF2B5EF4-FFF2-40B4-BE49-F238E27FC236}">
                <a16:creationId xmlns:a16="http://schemas.microsoft.com/office/drawing/2014/main" id="{28E8452B-4769-4F71-8C2B-4AC3E379C19A}"/>
              </a:ext>
            </a:extLst>
          </p:cNvPr>
          <p:cNvSpPr/>
          <p:nvPr/>
        </p:nvSpPr>
        <p:spPr>
          <a:xfrm>
            <a:off x="304800" y="1666875"/>
            <a:ext cx="2939562" cy="4558079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348097B7-6739-48A0-923A-43D02E41DB32}"/>
              </a:ext>
            </a:extLst>
          </p:cNvPr>
          <p:cNvSpPr/>
          <p:nvPr/>
        </p:nvSpPr>
        <p:spPr>
          <a:xfrm>
            <a:off x="3587262" y="1666875"/>
            <a:ext cx="5136907" cy="4558079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Mobil nézet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597BF416-8A79-449B-AEC9-3EAED0DFF963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  <p:sp>
        <p:nvSpPr>
          <p:cNvPr id="9" name="Tartalom helye 2">
            <a:extLst>
              <a:ext uri="{FF2B5EF4-FFF2-40B4-BE49-F238E27FC236}">
                <a16:creationId xmlns:a16="http://schemas.microsoft.com/office/drawing/2014/main" id="{9FE29F36-034C-4CD6-991B-039EAF937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5"/>
            <a:ext cx="2939562" cy="88289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dirty="0"/>
              <a:t>Reszponzív weblap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6ABF65AE-80E6-4E94-A144-BB9C77063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648" y="3241039"/>
            <a:ext cx="4056134" cy="1871605"/>
          </a:xfrm>
          <a:prstGeom prst="rect">
            <a:avLst/>
          </a:prstGeom>
        </p:spPr>
      </p:pic>
      <p:sp>
        <p:nvSpPr>
          <p:cNvPr id="11" name="Tartalom helye 2">
            <a:extLst>
              <a:ext uri="{FF2B5EF4-FFF2-40B4-BE49-F238E27FC236}">
                <a16:creationId xmlns:a16="http://schemas.microsoft.com/office/drawing/2014/main" id="{C0A4EE7E-9634-45A2-BBDF-DAFA95AC49C3}"/>
              </a:ext>
            </a:extLst>
          </p:cNvPr>
          <p:cNvSpPr txBox="1">
            <a:spLocks/>
          </p:cNvSpPr>
          <p:nvPr/>
        </p:nvSpPr>
        <p:spPr>
          <a:xfrm>
            <a:off x="3587262" y="1666875"/>
            <a:ext cx="5136907" cy="822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hu-HU" dirty="0"/>
              <a:t>Mobil játék</a:t>
            </a:r>
          </a:p>
        </p:txBody>
      </p:sp>
      <p:pic>
        <p:nvPicPr>
          <p:cNvPr id="3074" name="Picture 2" descr="No description available.">
            <a:extLst>
              <a:ext uri="{FF2B5EF4-FFF2-40B4-BE49-F238E27FC236}">
                <a16:creationId xmlns:a16="http://schemas.microsoft.com/office/drawing/2014/main" id="{4F39082A-4A05-494B-9361-88D179040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076" y="2623754"/>
            <a:ext cx="1433010" cy="3106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1422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églalap: lekerekített 24">
            <a:extLst>
              <a:ext uri="{FF2B5EF4-FFF2-40B4-BE49-F238E27FC236}">
                <a16:creationId xmlns:a16="http://schemas.microsoft.com/office/drawing/2014/main" id="{B7BB0F62-808C-44AC-8C55-81F1AB5F2281}"/>
              </a:ext>
            </a:extLst>
          </p:cNvPr>
          <p:cNvSpPr/>
          <p:nvPr/>
        </p:nvSpPr>
        <p:spPr>
          <a:xfrm>
            <a:off x="4616720" y="2786088"/>
            <a:ext cx="4311920" cy="3908745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26" name="Tartalom helye 2">
            <a:extLst>
              <a:ext uri="{FF2B5EF4-FFF2-40B4-BE49-F238E27FC236}">
                <a16:creationId xmlns:a16="http://schemas.microsoft.com/office/drawing/2014/main" id="{849C9F1F-6D38-43B0-99D8-869B97568C5C}"/>
              </a:ext>
            </a:extLst>
          </p:cNvPr>
          <p:cNvSpPr txBox="1">
            <a:spLocks/>
          </p:cNvSpPr>
          <p:nvPr/>
        </p:nvSpPr>
        <p:spPr>
          <a:xfrm>
            <a:off x="4616720" y="2875085"/>
            <a:ext cx="4311920" cy="870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hu-HU" dirty="0"/>
              <a:t>Mobilon</a:t>
            </a:r>
          </a:p>
        </p:txBody>
      </p:sp>
      <p:sp>
        <p:nvSpPr>
          <p:cNvPr id="21" name="Téglalap: lekerekített 20">
            <a:extLst>
              <a:ext uri="{FF2B5EF4-FFF2-40B4-BE49-F238E27FC236}">
                <a16:creationId xmlns:a16="http://schemas.microsoft.com/office/drawing/2014/main" id="{50E2CABB-D9A5-43D3-A61E-08D94A85F502}"/>
              </a:ext>
            </a:extLst>
          </p:cNvPr>
          <p:cNvSpPr/>
          <p:nvPr/>
        </p:nvSpPr>
        <p:spPr>
          <a:xfrm>
            <a:off x="119403" y="2786088"/>
            <a:ext cx="4311920" cy="3913650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Mobil nézet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597BF416-8A79-449B-AEC9-3EAED0DFF963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  <p:pic>
        <p:nvPicPr>
          <p:cNvPr id="4098" name="Picture 2" descr="No description available.">
            <a:extLst>
              <a:ext uri="{FF2B5EF4-FFF2-40B4-BE49-F238E27FC236}">
                <a16:creationId xmlns:a16="http://schemas.microsoft.com/office/drawing/2014/main" id="{3220FF98-A32F-4B69-8320-4C217C9AF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8921" y="3429001"/>
            <a:ext cx="1432800" cy="310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No description available.">
            <a:extLst>
              <a:ext uri="{FF2B5EF4-FFF2-40B4-BE49-F238E27FC236}">
                <a16:creationId xmlns:a16="http://schemas.microsoft.com/office/drawing/2014/main" id="{F6BC013E-DD0A-48A5-A03D-821A042FB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912" y="3429000"/>
            <a:ext cx="1432800" cy="310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0BB97CD6-4410-45DD-9F68-D9A494F5A3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459" y="3991819"/>
            <a:ext cx="3994034" cy="1944310"/>
          </a:xfrm>
          <a:prstGeom prst="rect">
            <a:avLst/>
          </a:prstGeom>
        </p:spPr>
      </p:pic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E5E5B98B-50DA-447C-85C8-AC753DD7951B}"/>
              </a:ext>
            </a:extLst>
          </p:cNvPr>
          <p:cNvSpPr/>
          <p:nvPr/>
        </p:nvSpPr>
        <p:spPr>
          <a:xfrm>
            <a:off x="119402" y="1466353"/>
            <a:ext cx="8809237" cy="1119213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Tartalom helye 2">
            <a:extLst>
              <a:ext uri="{FF2B5EF4-FFF2-40B4-BE49-F238E27FC236}">
                <a16:creationId xmlns:a16="http://schemas.microsoft.com/office/drawing/2014/main" id="{36127EB7-AE9F-4719-8B2C-C170F489E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402" y="1462872"/>
            <a:ext cx="8809237" cy="111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/>
              <a:t>Nehézség: táblázatok</a:t>
            </a:r>
          </a:p>
          <a:p>
            <a:pPr marL="0" indent="0">
              <a:buNone/>
            </a:pPr>
            <a:r>
              <a:rPr lang="hu-HU" dirty="0"/>
              <a:t>Megoldás: oldalra </a:t>
            </a:r>
            <a:r>
              <a:rPr lang="hu-HU" dirty="0" err="1"/>
              <a:t>görgethetőség</a:t>
            </a:r>
            <a:endParaRPr lang="hu-HU" dirty="0"/>
          </a:p>
        </p:txBody>
      </p:sp>
      <p:sp>
        <p:nvSpPr>
          <p:cNvPr id="22" name="Tartalom helye 2">
            <a:extLst>
              <a:ext uri="{FF2B5EF4-FFF2-40B4-BE49-F238E27FC236}">
                <a16:creationId xmlns:a16="http://schemas.microsoft.com/office/drawing/2014/main" id="{078CBD6A-F004-4828-8CB5-6CAAC1604F1E}"/>
              </a:ext>
            </a:extLst>
          </p:cNvPr>
          <p:cNvSpPr txBox="1">
            <a:spLocks/>
          </p:cNvSpPr>
          <p:nvPr/>
        </p:nvSpPr>
        <p:spPr>
          <a:xfrm>
            <a:off x="119403" y="2875085"/>
            <a:ext cx="4311920" cy="6429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hu-HU" dirty="0"/>
              <a:t>Asztali böngészőben</a:t>
            </a:r>
          </a:p>
        </p:txBody>
      </p:sp>
    </p:spTree>
    <p:extLst>
      <p:ext uri="{BB962C8B-B14F-4D97-AF65-F5344CB8AC3E}">
        <p14:creationId xmlns:p14="http://schemas.microsoft.com/office/powerpoint/2010/main" val="305275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 tesztelés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94B9E95F-D2C9-455A-B841-942525AD9DB8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1726E949-38A3-438C-9F40-701FB7F747C9}"/>
              </a:ext>
            </a:extLst>
          </p:cNvPr>
          <p:cNvSpPr/>
          <p:nvPr/>
        </p:nvSpPr>
        <p:spPr>
          <a:xfrm>
            <a:off x="304800" y="1666876"/>
            <a:ext cx="8645769" cy="1463186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5B66E6EA-F710-499B-B8EE-280B0509D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6"/>
            <a:ext cx="8645769" cy="1463186"/>
          </a:xfrm>
        </p:spPr>
        <p:txBody>
          <a:bodyPr>
            <a:normAutofit/>
          </a:bodyPr>
          <a:lstStyle/>
          <a:p>
            <a:r>
              <a:rPr lang="hu-HU" dirty="0"/>
              <a:t>Barátok segítsége</a:t>
            </a:r>
          </a:p>
          <a:p>
            <a:pPr lvl="1"/>
            <a:r>
              <a:rPr lang="hu-HU" dirty="0"/>
              <a:t>Külső nézőpont</a:t>
            </a:r>
          </a:p>
          <a:p>
            <a:r>
              <a:rPr lang="hu-HU" dirty="0"/>
              <a:t>Hiba jelentés az oldalon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9024E93C-6781-4291-A2FE-7EFF37FB4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888" y="3429000"/>
            <a:ext cx="6840224" cy="330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724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API tesztelés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5F7C21B6-7318-4EFF-ACAB-0E2CCE46B19B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BD48E3AF-CA39-4EE2-8E09-9B27A21E3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241" y="2797599"/>
            <a:ext cx="1572840" cy="3975572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045B9199-D370-4D70-B8BB-A1F2F21E1E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5933" y="2797599"/>
            <a:ext cx="1588648" cy="395186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C453F318-15EF-4A23-A5C9-8CA27D9C91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2433" y="3229871"/>
            <a:ext cx="1588648" cy="2971800"/>
          </a:xfrm>
          <a:prstGeom prst="rect">
            <a:avLst/>
          </a:prstGeom>
        </p:spPr>
      </p:pic>
      <p:sp>
        <p:nvSpPr>
          <p:cNvPr id="12" name="Téglalap: lekerekített 11">
            <a:extLst>
              <a:ext uri="{FF2B5EF4-FFF2-40B4-BE49-F238E27FC236}">
                <a16:creationId xmlns:a16="http://schemas.microsoft.com/office/drawing/2014/main" id="{11CC855D-C339-4F8C-A1F3-6B76A8C5BB6A}"/>
              </a:ext>
            </a:extLst>
          </p:cNvPr>
          <p:cNvSpPr/>
          <p:nvPr/>
        </p:nvSpPr>
        <p:spPr>
          <a:xfrm>
            <a:off x="628649" y="1504949"/>
            <a:ext cx="7886699" cy="984736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Tartalom helye 2">
            <a:extLst>
              <a:ext uri="{FF2B5EF4-FFF2-40B4-BE49-F238E27FC236}">
                <a16:creationId xmlns:a16="http://schemas.microsoft.com/office/drawing/2014/main" id="{C3A81883-7F3B-443E-B593-7E5A85B52FF7}"/>
              </a:ext>
            </a:extLst>
          </p:cNvPr>
          <p:cNvSpPr txBox="1">
            <a:spLocks/>
          </p:cNvSpPr>
          <p:nvPr/>
        </p:nvSpPr>
        <p:spPr>
          <a:xfrm>
            <a:off x="628650" y="1504951"/>
            <a:ext cx="7886700" cy="9847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Visual Studio</a:t>
            </a:r>
            <a:r>
              <a:rPr lang="hu-HU" dirty="0"/>
              <a:t> - </a:t>
            </a:r>
            <a:r>
              <a:rPr lang="en-US"/>
              <a:t>Thunder Client </a:t>
            </a:r>
            <a:r>
              <a:rPr lang="hu-HU"/>
              <a:t>extension</a:t>
            </a:r>
          </a:p>
          <a:p>
            <a:r>
              <a:rPr lang="hu-HU" dirty="0"/>
              <a:t>Postman – automata tesztek</a:t>
            </a:r>
          </a:p>
        </p:txBody>
      </p:sp>
    </p:spTree>
    <p:extLst>
      <p:ext uri="{BB962C8B-B14F-4D97-AF65-F5344CB8AC3E}">
        <p14:creationId xmlns:p14="http://schemas.microsoft.com/office/powerpoint/2010/main" val="1385522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8425711C-92C1-4336-A4F2-485C1FF8E394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614C7B8-59A1-292E-4FA7-FA9AF4F22E6B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Frontend API hívások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6BFEFE-FC80-C250-052F-E17004F1E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r>
              <a:rPr lang="en-GB" dirty="0" err="1"/>
              <a:t>Statikus</a:t>
            </a:r>
            <a:r>
              <a:rPr lang="en-GB" dirty="0"/>
              <a:t> </a:t>
            </a:r>
            <a:r>
              <a:rPr lang="en-GB" dirty="0" err="1"/>
              <a:t>osztály</a:t>
            </a:r>
            <a:r>
              <a:rPr lang="en-GB" dirty="0"/>
              <a:t> </a:t>
            </a:r>
            <a:r>
              <a:rPr lang="en-GB" dirty="0" err="1"/>
              <a:t>segítségével</a:t>
            </a:r>
            <a:r>
              <a:rPr lang="en-GB" dirty="0"/>
              <a:t> </a:t>
            </a:r>
            <a:r>
              <a:rPr lang="en-GB" dirty="0" err="1"/>
              <a:t>működik</a:t>
            </a:r>
            <a:endParaRPr lang="en-GB" dirty="0"/>
          </a:p>
          <a:p>
            <a:pPr lvl="1"/>
            <a:r>
              <a:rPr lang="en-GB" dirty="0" err="1"/>
              <a:t>ApiHelper</a:t>
            </a:r>
            <a:endParaRPr lang="en-GB" dirty="0"/>
          </a:p>
          <a:p>
            <a:r>
              <a:rPr lang="en-GB" dirty="0" err="1"/>
              <a:t>Adatmodellek</a:t>
            </a:r>
            <a:endParaRPr lang="en-GB" dirty="0"/>
          </a:p>
          <a:p>
            <a:pPr lvl="1"/>
            <a:r>
              <a:rPr lang="en-GB" dirty="0"/>
              <a:t>Scripts/Models</a:t>
            </a:r>
          </a:p>
          <a:p>
            <a:r>
              <a:rPr lang="en-GB" dirty="0" err="1"/>
              <a:t>Függőségek</a:t>
            </a:r>
            <a:endParaRPr lang="en-GB" dirty="0"/>
          </a:p>
          <a:p>
            <a:pPr lvl="1"/>
            <a:r>
              <a:rPr lang="en-GB" dirty="0" err="1"/>
              <a:t>System.Net</a:t>
            </a:r>
            <a:endParaRPr lang="en-GB" dirty="0"/>
          </a:p>
          <a:p>
            <a:pPr lvl="1"/>
            <a:r>
              <a:rPr lang="en-GB" dirty="0" err="1"/>
              <a:t>UnityEngine.Networking</a:t>
            </a:r>
            <a:endParaRPr lang="en-GB" dirty="0"/>
          </a:p>
          <a:p>
            <a:r>
              <a:rPr lang="en-GB" dirty="0"/>
              <a:t>API </a:t>
            </a:r>
            <a:r>
              <a:rPr lang="en-GB" dirty="0" err="1"/>
              <a:t>titkosítása</a:t>
            </a:r>
            <a:r>
              <a:rPr lang="en-GB" dirty="0"/>
              <a:t> </a:t>
            </a:r>
            <a:r>
              <a:rPr lang="en-GB" dirty="0" err="1"/>
              <a:t>tokennel</a:t>
            </a:r>
            <a:endParaRPr lang="en-GB" dirty="0"/>
          </a:p>
          <a:p>
            <a:endParaRPr lang="en-GB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EE8FBA69-43AE-6BDC-C083-F0C607C98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8" name="Téglalap: lekerekített 7">
            <a:extLst>
              <a:ext uri="{FF2B5EF4-FFF2-40B4-BE49-F238E27FC236}">
                <a16:creationId xmlns:a16="http://schemas.microsoft.com/office/drawing/2014/main" id="{6EF1807B-FDA8-4658-93EA-1E31ED0CFDE2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</p:spTree>
    <p:extLst>
      <p:ext uri="{BB962C8B-B14F-4D97-AF65-F5344CB8AC3E}">
        <p14:creationId xmlns:p14="http://schemas.microsoft.com/office/powerpoint/2010/main" val="4044619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0FE752-AC9E-6825-C96F-FAEAA4E70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Frontend API </a:t>
            </a:r>
            <a:r>
              <a:rPr lang="hu-HU" dirty="0"/>
              <a:t>hívások</a:t>
            </a:r>
          </a:p>
        </p:txBody>
      </p:sp>
      <p:pic>
        <p:nvPicPr>
          <p:cNvPr id="4" name="Tartalom helye 3" descr="A képen szöveg látható&#10;&#10;Automatikusan generált leírás">
            <a:extLst>
              <a:ext uri="{FF2B5EF4-FFF2-40B4-BE49-F238E27FC236}">
                <a16:creationId xmlns:a16="http://schemas.microsoft.com/office/drawing/2014/main" id="{2CBFD11E-6B47-2E4F-7829-5A303E3B29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311" y="1520984"/>
            <a:ext cx="6105378" cy="4960620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D955252C-A8CA-2ECD-2778-54C33636AB9B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58EC8671-8893-C297-F225-DDF909777C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43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9EBCC5-523C-A2A9-427F-981EBFD88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Frontend API </a:t>
            </a:r>
            <a:r>
              <a:rPr lang="hu-HU" dirty="0"/>
              <a:t>hívások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A9EA2C14-79E1-C970-5492-62FA1DA27C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66" y="1825625"/>
            <a:ext cx="7261468" cy="4351338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E1E5C649-D7ED-E6A8-7CC1-D07EE37CE586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ADEB6EC8-FE25-1C93-50FC-0D4CA50401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091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DE8F353C-EC54-3ED2-25E2-3B7CF959D7F0}"/>
              </a:ext>
            </a:extLst>
          </p:cNvPr>
          <p:cNvSpPr/>
          <p:nvPr/>
        </p:nvSpPr>
        <p:spPr>
          <a:xfrm>
            <a:off x="628650" y="1504949"/>
            <a:ext cx="7592158" cy="2548305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90FE752-AC9E-6825-C96F-FAEAA4E70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Frontend API hívások</a:t>
            </a:r>
            <a:endParaRPr lang="hu-HU" dirty="0"/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882A8C8A-EFE5-8ACB-8616-BDAEAE74D0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788" y="4348175"/>
            <a:ext cx="8476424" cy="2009752"/>
          </a:xfrm>
          <a:prstGeom prst="rect">
            <a:avLst/>
          </a:prstGeom>
        </p:spPr>
      </p:pic>
      <p:sp>
        <p:nvSpPr>
          <p:cNvPr id="8" name="Tartalom helye 2">
            <a:extLst>
              <a:ext uri="{FF2B5EF4-FFF2-40B4-BE49-F238E27FC236}">
                <a16:creationId xmlns:a16="http://schemas.microsoft.com/office/drawing/2014/main" id="{C8676C40-0EBD-2843-B472-B16DFCB7AA83}"/>
              </a:ext>
            </a:extLst>
          </p:cNvPr>
          <p:cNvSpPr txBox="1">
            <a:spLocks/>
          </p:cNvSpPr>
          <p:nvPr/>
        </p:nvSpPr>
        <p:spPr>
          <a:xfrm>
            <a:off x="628650" y="1504951"/>
            <a:ext cx="7886700" cy="2632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23160F"/>
                </a:solidFill>
                <a:latin typeface="MedievalSharp" panose="020C0604020202010204" pitchFamily="34" charset="0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23160F"/>
                </a:solidFill>
                <a:latin typeface="MedievalSharp" panose="020C0604020202010204" pitchFamily="34" charset="0"/>
              </a:defRPr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23160F"/>
                </a:solidFill>
                <a:latin typeface="MedievalSharp" panose="020C0604020202010204" pitchFamily="34" charset="0"/>
              </a:defRPr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23160F"/>
                </a:solidFill>
                <a:latin typeface="MedievalSharp" panose="020C0604020202010204" pitchFamily="34" charset="0"/>
              </a:defRPr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23160F"/>
                </a:solidFill>
                <a:latin typeface="MedievalSharp" panose="020C0604020202010204" pitchFamily="34" charset="0"/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dirty="0"/>
              <a:t>Game Session Token</a:t>
            </a:r>
          </a:p>
          <a:p>
            <a:r>
              <a:rPr lang="en-GB" dirty="0"/>
              <a:t>A </a:t>
            </a:r>
            <a:r>
              <a:rPr lang="en-GB" dirty="0" err="1"/>
              <a:t>kérésekben</a:t>
            </a:r>
            <a:r>
              <a:rPr lang="en-GB" dirty="0"/>
              <a:t> </a:t>
            </a:r>
            <a:r>
              <a:rPr lang="en-GB" dirty="0" err="1"/>
              <a:t>szerepelnie</a:t>
            </a:r>
            <a:r>
              <a:rPr lang="en-GB" dirty="0"/>
              <a:t> </a:t>
            </a:r>
            <a:r>
              <a:rPr lang="en-GB" dirty="0" err="1"/>
              <a:t>kell</a:t>
            </a:r>
            <a:endParaRPr lang="en-GB" dirty="0"/>
          </a:p>
          <a:p>
            <a:pPr lvl="1"/>
            <a:r>
              <a:rPr lang="en-GB" dirty="0"/>
              <a:t>Bearer token</a:t>
            </a:r>
          </a:p>
          <a:p>
            <a:pPr lvl="1"/>
            <a:r>
              <a:rPr lang="en-GB" dirty="0"/>
              <a:t>Query </a:t>
            </a:r>
            <a:r>
              <a:rPr lang="en-GB" dirty="0" err="1"/>
              <a:t>paraméter</a:t>
            </a:r>
            <a:endParaRPr lang="en-GB" dirty="0"/>
          </a:p>
          <a:p>
            <a:r>
              <a:rPr lang="en-GB" dirty="0"/>
              <a:t>A </a:t>
            </a:r>
            <a:r>
              <a:rPr lang="en-GB" dirty="0" err="1"/>
              <a:t>felhasználó</a:t>
            </a:r>
            <a:r>
              <a:rPr lang="en-GB" dirty="0"/>
              <a:t> </a:t>
            </a:r>
            <a:r>
              <a:rPr lang="en-GB" dirty="0" err="1"/>
              <a:t>azonosítására</a:t>
            </a:r>
            <a:r>
              <a:rPr lang="en-GB" dirty="0"/>
              <a:t> </a:t>
            </a:r>
            <a:r>
              <a:rPr lang="en-GB" dirty="0" err="1"/>
              <a:t>szolgál</a:t>
            </a:r>
            <a:endParaRPr lang="hu-HU" dirty="0"/>
          </a:p>
        </p:txBody>
      </p:sp>
      <p:sp>
        <p:nvSpPr>
          <p:cNvPr id="11" name="Téglalap: lekerekített 10">
            <a:extLst>
              <a:ext uri="{FF2B5EF4-FFF2-40B4-BE49-F238E27FC236}">
                <a16:creationId xmlns:a16="http://schemas.microsoft.com/office/drawing/2014/main" id="{15690BA6-1DFC-5D24-AAF4-579793375A1C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4D833EFF-9048-B8D0-0391-6C624F5669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523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8425711C-92C1-4336-A4F2-485C1FF8E394}"/>
              </a:ext>
            </a:extLst>
          </p:cNvPr>
          <p:cNvSpPr/>
          <p:nvPr/>
        </p:nvSpPr>
        <p:spPr>
          <a:xfrm>
            <a:off x="628650" y="1504949"/>
            <a:ext cx="7592158" cy="2548305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6BFEFE-FC80-C250-052F-E17004F1E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886700" cy="2632720"/>
          </a:xfrm>
        </p:spPr>
        <p:txBody>
          <a:bodyPr>
            <a:normAutofit/>
          </a:bodyPr>
          <a:lstStyle/>
          <a:p>
            <a:r>
              <a:rPr lang="hu-HU" dirty="0"/>
              <a:t>db.houseofswords.hu</a:t>
            </a:r>
          </a:p>
          <a:p>
            <a:r>
              <a:rPr lang="hu-HU" dirty="0"/>
              <a:t>18 különálló adattábla</a:t>
            </a:r>
          </a:p>
          <a:p>
            <a:r>
              <a:rPr lang="hu-HU" dirty="0"/>
              <a:t>25+ regisztrált felhasználó</a:t>
            </a:r>
          </a:p>
          <a:p>
            <a:r>
              <a:rPr lang="hu-HU" dirty="0"/>
              <a:t>A </a:t>
            </a:r>
            <a:r>
              <a:rPr lang="hu-HU" dirty="0" err="1"/>
              <a:t>Laravel</a:t>
            </a:r>
            <a:r>
              <a:rPr lang="hu-HU" dirty="0"/>
              <a:t> beépített adatbázis rendszere</a:t>
            </a:r>
          </a:p>
          <a:p>
            <a:r>
              <a:rPr lang="hu-HU" dirty="0"/>
              <a:t>Mintaadatok generálása (</a:t>
            </a:r>
            <a:r>
              <a:rPr lang="hu-HU" dirty="0" err="1"/>
              <a:t>seedelés</a:t>
            </a:r>
            <a:r>
              <a:rPr lang="hu-HU" dirty="0"/>
              <a:t>)</a:t>
            </a: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614C7B8-59A1-292E-4FA7-FA9AF4F22E6B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Az adatbázis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943314D-32B4-DFE3-BF79-60C156EB0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25280"/>
            <a:ext cx="9144000" cy="2632720"/>
          </a:xfrm>
          <a:prstGeom prst="rect">
            <a:avLst/>
          </a:prstGeom>
          <a:ln w="38100">
            <a:solidFill>
              <a:srgbClr val="23160F"/>
            </a:solidFill>
          </a:ln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EE8FBA69-43AE-6BDC-C083-F0C607C986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8" name="Téglalap: lekerekített 7">
            <a:extLst>
              <a:ext uri="{FF2B5EF4-FFF2-40B4-BE49-F238E27FC236}">
                <a16:creationId xmlns:a16="http://schemas.microsoft.com/office/drawing/2014/main" id="{6EF1807B-FDA8-4658-93EA-1E31ED0CFDE2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</p:spTree>
    <p:extLst>
      <p:ext uri="{BB962C8B-B14F-4D97-AF65-F5344CB8AC3E}">
        <p14:creationId xmlns:p14="http://schemas.microsoft.com/office/powerpoint/2010/main" val="2805289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églalap 11">
            <a:extLst>
              <a:ext uri="{FF2B5EF4-FFF2-40B4-BE49-F238E27FC236}">
                <a16:creationId xmlns:a16="http://schemas.microsoft.com/office/drawing/2014/main" id="{9875BE16-AAA5-987A-CC93-845853A03D8F}"/>
              </a:ext>
            </a:extLst>
          </p:cNvPr>
          <p:cNvSpPr/>
          <p:nvPr/>
        </p:nvSpPr>
        <p:spPr>
          <a:xfrm>
            <a:off x="-1" y="1219200"/>
            <a:ext cx="9144001" cy="5638799"/>
          </a:xfrm>
          <a:prstGeom prst="rect">
            <a:avLst/>
          </a:prstGeom>
          <a:solidFill>
            <a:srgbClr val="030D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614C7B8-59A1-292E-4FA7-FA9AF4F22E6B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Az adatbázis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EE8FBA69-43AE-6BDC-C083-F0C607C98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1D4DD3D8-7030-3257-67B8-54943C40E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409700"/>
            <a:ext cx="3933092" cy="544830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1F579E3A-CE63-C50B-BAE1-788EB4D1E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6993" y="1409699"/>
            <a:ext cx="4164189" cy="5448300"/>
          </a:xfrm>
          <a:prstGeom prst="rect">
            <a:avLst/>
          </a:prstGeom>
        </p:spPr>
      </p:pic>
      <p:sp>
        <p:nvSpPr>
          <p:cNvPr id="13" name="Tartalom helye 2">
            <a:extLst>
              <a:ext uri="{FF2B5EF4-FFF2-40B4-BE49-F238E27FC236}">
                <a16:creationId xmlns:a16="http://schemas.microsoft.com/office/drawing/2014/main" id="{697BC381-3348-27DF-D105-B914B0E82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8384" y="1552968"/>
            <a:ext cx="1867633" cy="912664"/>
          </a:xfrm>
          <a:prstGeom prst="roundRect">
            <a:avLst/>
          </a:prstGeom>
          <a:gradFill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</a:gradFill>
        </p:spPr>
        <p:txBody>
          <a:bodyPr anchor="ctr">
            <a:normAutofit lnSpcReduction="10000"/>
          </a:bodyPr>
          <a:lstStyle/>
          <a:p>
            <a:pPr marL="0" indent="0" algn="ctr">
              <a:buNone/>
            </a:pPr>
            <a:r>
              <a:rPr lang="hu-HU" dirty="0" err="1">
                <a:solidFill>
                  <a:srgbClr val="D7D7D3"/>
                </a:solidFill>
              </a:rPr>
              <a:t>Buildings</a:t>
            </a:r>
            <a:r>
              <a:rPr lang="hu-HU" dirty="0">
                <a:solidFill>
                  <a:srgbClr val="D7D7D3"/>
                </a:solidFill>
              </a:rPr>
              <a:t> tábla</a:t>
            </a:r>
          </a:p>
        </p:txBody>
      </p:sp>
      <p:sp>
        <p:nvSpPr>
          <p:cNvPr id="14" name="Tartalom helye 2">
            <a:extLst>
              <a:ext uri="{FF2B5EF4-FFF2-40B4-BE49-F238E27FC236}">
                <a16:creationId xmlns:a16="http://schemas.microsoft.com/office/drawing/2014/main" id="{4F6FC314-8E4F-7FAE-DE86-E86B8B5FD571}"/>
              </a:ext>
            </a:extLst>
          </p:cNvPr>
          <p:cNvSpPr txBox="1">
            <a:spLocks/>
          </p:cNvSpPr>
          <p:nvPr/>
        </p:nvSpPr>
        <p:spPr>
          <a:xfrm>
            <a:off x="6739087" y="2722785"/>
            <a:ext cx="1867633" cy="912664"/>
          </a:xfrm>
          <a:prstGeom prst="roundRect">
            <a:avLst/>
          </a:prstGeom>
          <a:gradFill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 lnSpcReduction="10000"/>
          </a:bodyPr>
          <a:lstStyle>
            <a:lvl1pPr indent="0" algn="ctr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solidFill>
                  <a:srgbClr val="D7D7D3"/>
                </a:solidFill>
                <a:latin typeface="MedievalSharp" panose="020C0604020202010204" pitchFamily="34" charset="0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23160F"/>
                </a:solidFill>
                <a:latin typeface="MedievalSharp" panose="020C0604020202010204" pitchFamily="34" charset="0"/>
              </a:defRPr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23160F"/>
                </a:solidFill>
                <a:latin typeface="MedievalSharp" panose="020C0604020202010204" pitchFamily="34" charset="0"/>
              </a:defRPr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23160F"/>
                </a:solidFill>
                <a:latin typeface="MedievalSharp" panose="020C0604020202010204" pitchFamily="34" charset="0"/>
              </a:defRPr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23160F"/>
                </a:solidFill>
                <a:latin typeface="MedievalSharp" panose="020C0604020202010204" pitchFamily="34" charset="0"/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hu-HU" dirty="0"/>
              <a:t>Egységek rekordjai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60056A83-250C-4695-BAC5-EF46FD699905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</p:spTree>
    <p:extLst>
      <p:ext uri="{BB962C8B-B14F-4D97-AF65-F5344CB8AC3E}">
        <p14:creationId xmlns:p14="http://schemas.microsoft.com/office/powerpoint/2010/main" val="3603354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8F5E7CAA-232A-4260-97C5-66545B6967FB}"/>
              </a:ext>
            </a:extLst>
          </p:cNvPr>
          <p:cNvSpPr/>
          <p:nvPr/>
        </p:nvSpPr>
        <p:spPr>
          <a:xfrm>
            <a:off x="628650" y="1647826"/>
            <a:ext cx="7592158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5DCEF6A-3D6A-B23B-E1C8-8CD2F8024E5C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Képzési és Kimeneti Követelmények (KKK)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FF764B2-654B-88EF-6267-216A1188F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47826"/>
            <a:ext cx="7592158" cy="4892187"/>
          </a:xfrm>
        </p:spPr>
        <p:txBody>
          <a:bodyPr>
            <a:normAutofit/>
          </a:bodyPr>
          <a:lstStyle/>
          <a:p>
            <a:r>
              <a:rPr lang="hu-HU" dirty="0"/>
              <a:t>Életszerű, valódi probléma</a:t>
            </a:r>
          </a:p>
          <a:p>
            <a:r>
              <a:rPr lang="hu-HU" dirty="0"/>
              <a:t>Adattárolási és -kezelési funkciók</a:t>
            </a:r>
          </a:p>
          <a:p>
            <a:r>
              <a:rPr lang="hu-HU" dirty="0" err="1"/>
              <a:t>RESTful</a:t>
            </a:r>
            <a:r>
              <a:rPr lang="hu-HU" dirty="0"/>
              <a:t> architektúra - szerver és kliens oldali komponensek</a:t>
            </a:r>
          </a:p>
          <a:p>
            <a:r>
              <a:rPr lang="hu-HU" dirty="0"/>
              <a:t>Asztali és mobil eszközös használat</a:t>
            </a:r>
          </a:p>
          <a:p>
            <a:pPr lvl="1"/>
            <a:r>
              <a:rPr lang="hu-HU" dirty="0"/>
              <a:t>Mobil - alkalmazás vagy webes kliens</a:t>
            </a:r>
          </a:p>
          <a:p>
            <a:pPr lvl="1"/>
            <a:r>
              <a:rPr lang="hu-HU" dirty="0"/>
              <a:t>Asztali - webes (+ opcionális alkalmazás)</a:t>
            </a:r>
          </a:p>
          <a:p>
            <a:r>
              <a:rPr lang="hu-HU" dirty="0"/>
              <a:t>Tiszta kód elve</a:t>
            </a:r>
          </a:p>
          <a:p>
            <a:r>
              <a:rPr lang="hu-HU" dirty="0"/>
              <a:t>Dokumentáció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C7AE5C9-FB87-5442-68A0-4FC4ECCD5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81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8425711C-92C1-4336-A4F2-485C1FF8E394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614C7B8-59A1-292E-4FA7-FA9AF4F22E6B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Kriptográfia és biztonság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6BFEFE-FC80-C250-052F-E17004F1E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r>
              <a:rPr lang="en-GB" dirty="0" err="1"/>
              <a:t>Felhasználói</a:t>
            </a:r>
            <a:r>
              <a:rPr lang="en-GB" dirty="0"/>
              <a:t> </a:t>
            </a:r>
            <a:r>
              <a:rPr lang="en-GB" dirty="0" err="1"/>
              <a:t>adatok</a:t>
            </a:r>
            <a:r>
              <a:rPr lang="en-GB" dirty="0"/>
              <a:t> </a:t>
            </a:r>
            <a:r>
              <a:rPr lang="en-GB" dirty="0" err="1"/>
              <a:t>védelme</a:t>
            </a:r>
            <a:r>
              <a:rPr lang="en-GB" dirty="0"/>
              <a:t> </a:t>
            </a:r>
            <a:r>
              <a:rPr lang="en-GB" dirty="0" err="1"/>
              <a:t>fontos</a:t>
            </a:r>
            <a:endParaRPr lang="en-GB" dirty="0"/>
          </a:p>
          <a:p>
            <a:r>
              <a:rPr lang="en-GB" dirty="0"/>
              <a:t>SHA-512 </a:t>
            </a:r>
            <a:r>
              <a:rPr lang="en-GB" dirty="0" err="1"/>
              <a:t>titkosítás</a:t>
            </a:r>
            <a:endParaRPr lang="en-GB" dirty="0"/>
          </a:p>
          <a:p>
            <a:r>
              <a:rPr lang="en-GB" dirty="0"/>
              <a:t>Salt</a:t>
            </a:r>
          </a:p>
          <a:p>
            <a:pPr lvl="1"/>
            <a:r>
              <a:rPr lang="en-GB" dirty="0"/>
              <a:t>20 </a:t>
            </a:r>
            <a:r>
              <a:rPr lang="en-GB" dirty="0" err="1"/>
              <a:t>véletlenszerű</a:t>
            </a:r>
            <a:r>
              <a:rPr lang="en-GB" dirty="0"/>
              <a:t> </a:t>
            </a:r>
            <a:r>
              <a:rPr lang="en-GB" dirty="0" err="1"/>
              <a:t>karakter</a:t>
            </a:r>
            <a:endParaRPr lang="en-GB" dirty="0"/>
          </a:p>
          <a:p>
            <a:pPr lvl="1"/>
            <a:r>
              <a:rPr lang="en-GB" dirty="0"/>
              <a:t>A </a:t>
            </a:r>
            <a:r>
              <a:rPr lang="en-GB" dirty="0" err="1"/>
              <a:t>jelszó</a:t>
            </a:r>
            <a:r>
              <a:rPr lang="en-GB" dirty="0"/>
              <a:t> </a:t>
            </a:r>
            <a:r>
              <a:rPr lang="en-GB" dirty="0" err="1"/>
              <a:t>mellett</a:t>
            </a:r>
            <a:r>
              <a:rPr lang="en-GB" dirty="0"/>
              <a:t> </a:t>
            </a:r>
            <a:r>
              <a:rPr lang="en-GB" dirty="0" err="1"/>
              <a:t>tárolásra</a:t>
            </a:r>
            <a:r>
              <a:rPr lang="en-GB" dirty="0"/>
              <a:t> </a:t>
            </a:r>
            <a:r>
              <a:rPr lang="en-GB" dirty="0" err="1"/>
              <a:t>kerül</a:t>
            </a:r>
            <a:endParaRPr lang="en-GB" dirty="0"/>
          </a:p>
          <a:p>
            <a:pPr lvl="1"/>
            <a:r>
              <a:rPr lang="en-GB" dirty="0"/>
              <a:t>Dictionary </a:t>
            </a:r>
            <a:r>
              <a:rPr lang="en-GB" dirty="0" err="1"/>
              <a:t>támadások</a:t>
            </a:r>
            <a:r>
              <a:rPr lang="en-GB" dirty="0"/>
              <a:t> </a:t>
            </a:r>
            <a:r>
              <a:rPr lang="en-GB" dirty="0" err="1"/>
              <a:t>ellen</a:t>
            </a:r>
            <a:endParaRPr lang="en-GB" dirty="0"/>
          </a:p>
          <a:p>
            <a:r>
              <a:rPr lang="en-GB" dirty="0"/>
              <a:t>Pepper</a:t>
            </a:r>
          </a:p>
          <a:p>
            <a:pPr lvl="1"/>
            <a:r>
              <a:rPr lang="en-GB" dirty="0" err="1"/>
              <a:t>Véletlenszerű</a:t>
            </a:r>
            <a:r>
              <a:rPr lang="en-GB" dirty="0"/>
              <a:t> </a:t>
            </a:r>
            <a:r>
              <a:rPr lang="en-GB" dirty="0" err="1"/>
              <a:t>angol</a:t>
            </a:r>
            <a:r>
              <a:rPr lang="en-GB" dirty="0"/>
              <a:t> </a:t>
            </a:r>
            <a:r>
              <a:rPr lang="en-GB" dirty="0" err="1"/>
              <a:t>karakter</a:t>
            </a:r>
            <a:endParaRPr lang="en-GB" dirty="0"/>
          </a:p>
          <a:p>
            <a:pPr lvl="1"/>
            <a:r>
              <a:rPr lang="en-GB" dirty="0" err="1"/>
              <a:t>Nem</a:t>
            </a:r>
            <a:r>
              <a:rPr lang="en-GB" dirty="0"/>
              <a:t> </a:t>
            </a:r>
            <a:r>
              <a:rPr lang="en-GB" dirty="0" err="1"/>
              <a:t>kerül</a:t>
            </a:r>
            <a:r>
              <a:rPr lang="en-GB" dirty="0"/>
              <a:t> </a:t>
            </a:r>
            <a:r>
              <a:rPr lang="en-GB" dirty="0" err="1"/>
              <a:t>eltárolásra</a:t>
            </a:r>
            <a:endParaRPr lang="en-GB" dirty="0"/>
          </a:p>
          <a:p>
            <a:pPr lvl="1"/>
            <a:r>
              <a:rPr lang="en-GB" dirty="0"/>
              <a:t>Brute force </a:t>
            </a:r>
            <a:r>
              <a:rPr lang="en-GB" dirty="0" err="1"/>
              <a:t>támadások</a:t>
            </a:r>
            <a:r>
              <a:rPr lang="en-GB" dirty="0"/>
              <a:t> </a:t>
            </a:r>
            <a:r>
              <a:rPr lang="en-GB" dirty="0" err="1"/>
              <a:t>ellen</a:t>
            </a:r>
            <a:endParaRPr lang="en-GB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EE8FBA69-43AE-6BDC-C083-F0C607C98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8" name="Téglalap: lekerekített 7">
            <a:extLst>
              <a:ext uri="{FF2B5EF4-FFF2-40B4-BE49-F238E27FC236}">
                <a16:creationId xmlns:a16="http://schemas.microsoft.com/office/drawing/2014/main" id="{6EF1807B-FDA8-4658-93EA-1E31ED0CFDE2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</p:spTree>
    <p:extLst>
      <p:ext uri="{BB962C8B-B14F-4D97-AF65-F5344CB8AC3E}">
        <p14:creationId xmlns:p14="http://schemas.microsoft.com/office/powerpoint/2010/main" val="25126371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8425711C-92C1-4336-A4F2-485C1FF8E394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614C7B8-59A1-292E-4FA7-FA9AF4F22E6B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Kriptográfia és biztonság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6BFEFE-FC80-C250-052F-E17004F1E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504951"/>
            <a:ext cx="7418070" cy="4974980"/>
          </a:xfrm>
        </p:spPr>
        <p:txBody>
          <a:bodyPr>
            <a:normAutofit/>
          </a:bodyPr>
          <a:lstStyle/>
          <a:p>
            <a:r>
              <a:rPr lang="en-GB" dirty="0"/>
              <a:t>A </a:t>
            </a:r>
            <a:r>
              <a:rPr lang="en-GB" dirty="0" err="1"/>
              <a:t>beírt</a:t>
            </a:r>
            <a:r>
              <a:rPr lang="en-GB" dirty="0"/>
              <a:t> </a:t>
            </a:r>
            <a:r>
              <a:rPr lang="en-GB" dirty="0" err="1"/>
              <a:t>jelszó</a:t>
            </a:r>
            <a:r>
              <a:rPr lang="en-GB" dirty="0"/>
              <a:t>: </a:t>
            </a:r>
            <a:r>
              <a:rPr lang="en-GB" b="1" dirty="0" err="1"/>
              <a:t>House_of_Swords</a:t>
            </a:r>
            <a:endParaRPr lang="en-GB" b="1" dirty="0"/>
          </a:p>
          <a:p>
            <a:r>
              <a:rPr lang="en-GB" dirty="0"/>
              <a:t>A </a:t>
            </a:r>
            <a:r>
              <a:rPr lang="en-GB" dirty="0" err="1"/>
              <a:t>generált</a:t>
            </a:r>
            <a:r>
              <a:rPr lang="en-GB" dirty="0"/>
              <a:t> Salt: </a:t>
            </a:r>
            <a:r>
              <a:rPr lang="en-GB" b="1" dirty="0" err="1"/>
              <a:t>1aGtPGDRvCDpShGZyjTR</a:t>
            </a:r>
            <a:endParaRPr lang="en-GB" b="1" dirty="0"/>
          </a:p>
          <a:p>
            <a:r>
              <a:rPr lang="en-GB" dirty="0"/>
              <a:t>A </a:t>
            </a:r>
            <a:r>
              <a:rPr lang="en-GB" dirty="0" err="1"/>
              <a:t>létrejött</a:t>
            </a:r>
            <a:r>
              <a:rPr lang="en-GB" dirty="0"/>
              <a:t> Pepper: </a:t>
            </a:r>
            <a:r>
              <a:rPr lang="en-GB" b="1" dirty="0"/>
              <a:t>M</a:t>
            </a:r>
          </a:p>
          <a:p>
            <a:r>
              <a:rPr lang="en-GB" dirty="0"/>
              <a:t>A </a:t>
            </a:r>
            <a:r>
              <a:rPr lang="en-GB" dirty="0" err="1"/>
              <a:t>titkosítandó</a:t>
            </a:r>
            <a:r>
              <a:rPr lang="en-GB" dirty="0"/>
              <a:t> </a:t>
            </a:r>
            <a:r>
              <a:rPr lang="en-GB" dirty="0" err="1"/>
              <a:t>jelszó</a:t>
            </a:r>
            <a:r>
              <a:rPr lang="en-GB" dirty="0"/>
              <a:t>:</a:t>
            </a:r>
          </a:p>
          <a:p>
            <a:pPr lvl="1"/>
            <a:r>
              <a:rPr lang="en-GB" b="1" dirty="0" err="1"/>
              <a:t>House_of_Swords1aGtPGDRvCDpShGZyjTRM</a:t>
            </a:r>
            <a:endParaRPr lang="en-GB" b="1" dirty="0"/>
          </a:p>
          <a:p>
            <a:r>
              <a:rPr lang="en-GB" dirty="0"/>
              <a:t>A </a:t>
            </a:r>
            <a:r>
              <a:rPr lang="en-GB" dirty="0" err="1"/>
              <a:t>tárolásra</a:t>
            </a:r>
            <a:r>
              <a:rPr lang="en-GB" dirty="0"/>
              <a:t> </a:t>
            </a:r>
            <a:r>
              <a:rPr lang="en-GB" dirty="0" err="1"/>
              <a:t>kerülő</a:t>
            </a:r>
            <a:r>
              <a:rPr lang="en-GB" dirty="0"/>
              <a:t> hash:</a:t>
            </a:r>
          </a:p>
          <a:p>
            <a:pPr lvl="1"/>
            <a:r>
              <a:rPr lang="en-GB" b="1" dirty="0"/>
              <a:t>76a2539baa13634355853bec9f5984e09eb5b8b1db49f6cd5bbdcb801f527f97d2800913d8f004a6a03b21dd544a83b96e3b57348a5407c92a881e57aba9626a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EE8FBA69-43AE-6BDC-C083-F0C607C98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8" name="Téglalap: lekerekített 7">
            <a:extLst>
              <a:ext uri="{FF2B5EF4-FFF2-40B4-BE49-F238E27FC236}">
                <a16:creationId xmlns:a16="http://schemas.microsoft.com/office/drawing/2014/main" id="{6EF1807B-FDA8-4658-93EA-1E31ED0CFDE2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</p:spTree>
    <p:extLst>
      <p:ext uri="{BB962C8B-B14F-4D97-AF65-F5344CB8AC3E}">
        <p14:creationId xmlns:p14="http://schemas.microsoft.com/office/powerpoint/2010/main" val="24322595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8425711C-92C1-4336-A4F2-485C1FF8E394}"/>
              </a:ext>
            </a:extLst>
          </p:cNvPr>
          <p:cNvSpPr/>
          <p:nvPr/>
        </p:nvSpPr>
        <p:spPr>
          <a:xfrm>
            <a:off x="628650" y="1504949"/>
            <a:ext cx="7592158" cy="1669073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614C7B8-59A1-292E-4FA7-FA9AF4F22E6B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Tiszta kód elve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6BFEFE-FC80-C250-052F-E17004F1E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1669072"/>
          </a:xfrm>
        </p:spPr>
        <p:txBody>
          <a:bodyPr>
            <a:normAutofit/>
          </a:bodyPr>
          <a:lstStyle/>
          <a:p>
            <a:r>
              <a:rPr lang="hu-HU" dirty="0"/>
              <a:t>Elnevezések</a:t>
            </a:r>
          </a:p>
          <a:p>
            <a:r>
              <a:rPr lang="hu-HU" dirty="0"/>
              <a:t>Kommentek</a:t>
            </a:r>
          </a:p>
          <a:p>
            <a:r>
              <a:rPr lang="hu-HU" dirty="0"/>
              <a:t>Újra felhasználható metódusok</a:t>
            </a:r>
          </a:p>
          <a:p>
            <a:endParaRPr lang="hu-HU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EE8FBA69-43AE-6BDC-C083-F0C607C98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pic>
        <p:nvPicPr>
          <p:cNvPr id="10" name="Tartalom helye 4">
            <a:extLst>
              <a:ext uri="{FF2B5EF4-FFF2-40B4-BE49-F238E27FC236}">
                <a16:creationId xmlns:a16="http://schemas.microsoft.com/office/drawing/2014/main" id="{252BA391-5838-4A0A-A3AD-CE710AC01E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64" r="367" b="16794"/>
          <a:stretch/>
        </p:blipFill>
        <p:spPr>
          <a:xfrm>
            <a:off x="2681023" y="3353408"/>
            <a:ext cx="4520954" cy="3263503"/>
          </a:xfrm>
          <a:prstGeom prst="rect">
            <a:avLst/>
          </a:prstGeom>
        </p:spPr>
      </p:pic>
      <p:sp>
        <p:nvSpPr>
          <p:cNvPr id="14" name="Téglalap: lekerekített 13">
            <a:extLst>
              <a:ext uri="{FF2B5EF4-FFF2-40B4-BE49-F238E27FC236}">
                <a16:creationId xmlns:a16="http://schemas.microsoft.com/office/drawing/2014/main" id="{42A61675-3ACF-4D48-A606-355DF7A5F48B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</p:spTree>
    <p:extLst>
      <p:ext uri="{BB962C8B-B14F-4D97-AF65-F5344CB8AC3E}">
        <p14:creationId xmlns:p14="http://schemas.microsoft.com/office/powerpoint/2010/main" val="32783054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Backend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AEF1850F-0689-4159-A47F-DA4EEEAA72A1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E2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BB</a:t>
            </a: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926C4AEA-6150-4D4F-8D18-2631844EC8C7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23F06362-42B0-4FB6-9F8F-E2EE0BD21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r>
              <a:rPr lang="hu-HU" dirty="0"/>
              <a:t>Fejlesztői rendszer</a:t>
            </a:r>
          </a:p>
          <a:p>
            <a:pPr lvl="1"/>
            <a:r>
              <a:rPr lang="hu-HU" dirty="0"/>
              <a:t>PHP - </a:t>
            </a:r>
            <a:r>
              <a:rPr lang="hu-HU" dirty="0" err="1"/>
              <a:t>Laravel</a:t>
            </a:r>
            <a:r>
              <a:rPr lang="hu-HU" dirty="0"/>
              <a:t> keretrendszer</a:t>
            </a:r>
          </a:p>
          <a:p>
            <a:r>
              <a:rPr lang="hu-HU" dirty="0"/>
              <a:t>Szerveren fut</a:t>
            </a:r>
          </a:p>
          <a:p>
            <a:pPr lvl="1"/>
            <a:r>
              <a:rPr lang="hu-HU" dirty="0"/>
              <a:t>Nehézség: rengeteg hiba lépett fel </a:t>
            </a:r>
          </a:p>
          <a:p>
            <a:pPr lvl="2"/>
            <a:r>
              <a:rPr lang="hu-HU" sz="2200" dirty="0" err="1"/>
              <a:t>domain</a:t>
            </a:r>
            <a:r>
              <a:rPr lang="hu-HU" sz="2200" dirty="0"/>
              <a:t> megfelelő beiktatása</a:t>
            </a:r>
          </a:p>
          <a:p>
            <a:pPr lvl="2"/>
            <a:r>
              <a:rPr lang="hu-HU" sz="2200" dirty="0"/>
              <a:t>emailrendszer</a:t>
            </a:r>
          </a:p>
          <a:p>
            <a:pPr lvl="1"/>
            <a:r>
              <a:rPr lang="hu-HU" dirty="0"/>
              <a:t>Előny:</a:t>
            </a:r>
          </a:p>
          <a:p>
            <a:pPr lvl="2"/>
            <a:r>
              <a:rPr lang="hu-HU" sz="2200" dirty="0"/>
              <a:t>rengeteg </a:t>
            </a:r>
            <a:r>
              <a:rPr lang="hu-HU" sz="2200" dirty="0" err="1"/>
              <a:t>linuxos</a:t>
            </a:r>
            <a:r>
              <a:rPr lang="hu-HU" sz="2200" dirty="0"/>
              <a:t> és </a:t>
            </a:r>
            <a:r>
              <a:rPr lang="hu-HU" sz="2200" dirty="0" err="1"/>
              <a:t>hálózatos</a:t>
            </a:r>
            <a:r>
              <a:rPr lang="hu-HU" sz="2200" dirty="0"/>
              <a:t> tudást szereztünk</a:t>
            </a:r>
          </a:p>
          <a:p>
            <a:pPr lvl="2"/>
            <a:r>
              <a:rPr lang="hu-HU" sz="2200" dirty="0"/>
              <a:t>probléma megoldási készség</a:t>
            </a:r>
          </a:p>
          <a:p>
            <a:endParaRPr lang="hu-HU" dirty="0"/>
          </a:p>
          <a:p>
            <a:pPr lvl="1"/>
            <a:endParaRPr lang="hu-HU" sz="2800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676909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Rendszer üzemeltetés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AEF1850F-0689-4159-A47F-DA4EEEAA72A1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E2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BB</a:t>
            </a:r>
          </a:p>
        </p:txBody>
      </p:sp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7A1E78CE-40EF-41F7-BBF8-C43A13EAAEA0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A5728ABD-9BEC-4E07-92B5-602771A80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r>
              <a:rPr lang="hu-HU" dirty="0"/>
              <a:t>Webszerver</a:t>
            </a:r>
          </a:p>
          <a:p>
            <a:pPr lvl="1"/>
            <a:r>
              <a:rPr lang="hu-HU" u="sng" dirty="0">
                <a:solidFill>
                  <a:srgbClr val="6C3B25"/>
                </a:solidFill>
              </a:rPr>
              <a:t>houseofswords.hu</a:t>
            </a:r>
            <a:r>
              <a:rPr lang="hu-HU" dirty="0"/>
              <a:t> </a:t>
            </a:r>
          </a:p>
          <a:p>
            <a:pPr lvl="1"/>
            <a:r>
              <a:rPr lang="hu-HU" dirty="0" err="1"/>
              <a:t>Synology</a:t>
            </a:r>
            <a:r>
              <a:rPr lang="hu-HU" dirty="0"/>
              <a:t> DS418Play NAS </a:t>
            </a:r>
          </a:p>
          <a:p>
            <a:pPr lvl="2"/>
            <a:r>
              <a:rPr lang="hu-HU" dirty="0"/>
              <a:t>Linux alapú hálózati adattároló</a:t>
            </a:r>
          </a:p>
          <a:p>
            <a:pPr lvl="1"/>
            <a:r>
              <a:rPr lang="hu-HU" dirty="0" err="1"/>
              <a:t>phpMyAdmin</a:t>
            </a:r>
            <a:r>
              <a:rPr lang="hu-HU" dirty="0"/>
              <a:t> és </a:t>
            </a:r>
            <a:r>
              <a:rPr lang="hu-HU" dirty="0" err="1"/>
              <a:t>MariaDB</a:t>
            </a:r>
            <a:r>
              <a:rPr lang="hu-HU" dirty="0"/>
              <a:t> </a:t>
            </a:r>
            <a:r>
              <a:rPr lang="hu-HU" dirty="0" err="1"/>
              <a:t>MySQL</a:t>
            </a:r>
            <a:r>
              <a:rPr lang="hu-HU" dirty="0"/>
              <a:t> adatbázis szerver</a:t>
            </a:r>
          </a:p>
          <a:p>
            <a:pPr lvl="1"/>
            <a:r>
              <a:rPr lang="hu-HU" dirty="0" err="1"/>
              <a:t>Apache</a:t>
            </a:r>
            <a:r>
              <a:rPr lang="hu-HU" dirty="0"/>
              <a:t> HTTP </a:t>
            </a:r>
          </a:p>
          <a:p>
            <a:pPr lvl="1"/>
            <a:r>
              <a:rPr lang="hu-HU" dirty="0"/>
              <a:t>Tartalék szerver</a:t>
            </a:r>
          </a:p>
          <a:p>
            <a:pPr lvl="2"/>
            <a:r>
              <a:rPr lang="hu-HU" dirty="0"/>
              <a:t>NGINX</a:t>
            </a:r>
          </a:p>
          <a:p>
            <a:pPr lvl="1"/>
            <a:r>
              <a:rPr lang="hu-HU" dirty="0" err="1"/>
              <a:t>Github</a:t>
            </a:r>
            <a:endParaRPr lang="hu-HU" dirty="0"/>
          </a:p>
          <a:p>
            <a:pPr lvl="2"/>
            <a:r>
              <a:rPr lang="hu-HU" dirty="0" err="1"/>
              <a:t>percenkénti</a:t>
            </a:r>
            <a:r>
              <a:rPr lang="hu-HU" dirty="0"/>
              <a:t> </a:t>
            </a:r>
            <a:r>
              <a:rPr lang="hu-HU" dirty="0" err="1"/>
              <a:t>git</a:t>
            </a:r>
            <a:r>
              <a:rPr lang="hu-HU" dirty="0"/>
              <a:t> </a:t>
            </a:r>
            <a:r>
              <a:rPr lang="hu-HU" dirty="0" err="1"/>
              <a:t>pull</a:t>
            </a:r>
            <a:r>
              <a:rPr lang="hu-HU" dirty="0"/>
              <a:t> parancs</a:t>
            </a:r>
          </a:p>
        </p:txBody>
      </p:sp>
    </p:spTree>
    <p:extLst>
      <p:ext uri="{BB962C8B-B14F-4D97-AF65-F5344CB8AC3E}">
        <p14:creationId xmlns:p14="http://schemas.microsoft.com/office/powerpoint/2010/main" val="13663728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Rendszer üzemeltetés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AEF1850F-0689-4159-A47F-DA4EEEAA72A1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E2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BB</a:t>
            </a:r>
          </a:p>
        </p:txBody>
      </p:sp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7A1E78CE-40EF-41F7-BBF8-C43A13EAAEA0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A5728ABD-9BEC-4E07-92B5-602771A80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r>
              <a:rPr lang="hu-HU" dirty="0"/>
              <a:t>Email szerver</a:t>
            </a:r>
          </a:p>
          <a:p>
            <a:pPr lvl="1"/>
            <a:r>
              <a:rPr lang="hu-HU" u="sng" dirty="0">
                <a:solidFill>
                  <a:srgbClr val="6C3B25"/>
                </a:solidFill>
              </a:rPr>
              <a:t>mail.houseofswords.hu</a:t>
            </a:r>
            <a:endParaRPr lang="hu-HU" dirty="0"/>
          </a:p>
          <a:p>
            <a:pPr lvl="1"/>
            <a:r>
              <a:rPr lang="hu-HU" dirty="0" err="1"/>
              <a:t>Synology</a:t>
            </a:r>
            <a:r>
              <a:rPr lang="hu-HU" dirty="0"/>
              <a:t> MailPlus Server</a:t>
            </a:r>
          </a:p>
          <a:p>
            <a:pPr lvl="1"/>
            <a:r>
              <a:rPr lang="hu-HU" dirty="0"/>
              <a:t>Teszteltünk különböző emailkezelő alkalmazásokat</a:t>
            </a:r>
          </a:p>
          <a:p>
            <a:pPr lvl="2"/>
            <a:r>
              <a:rPr lang="hu-HU" i="1" dirty="0"/>
              <a:t>Windows Mail</a:t>
            </a:r>
          </a:p>
          <a:p>
            <a:pPr lvl="2"/>
            <a:r>
              <a:rPr lang="hu-HU" i="1" dirty="0"/>
              <a:t>Outlook </a:t>
            </a:r>
          </a:p>
          <a:p>
            <a:pPr lvl="2"/>
            <a:r>
              <a:rPr lang="hu-HU" i="1" dirty="0"/>
              <a:t>Apple Mail</a:t>
            </a:r>
          </a:p>
          <a:p>
            <a:pPr lvl="1"/>
            <a:r>
              <a:rPr lang="hu-HU" dirty="0" err="1"/>
              <a:t>Laravel</a:t>
            </a:r>
            <a:r>
              <a:rPr lang="hu-HU" dirty="0"/>
              <a:t> kapcsolódás</a:t>
            </a:r>
          </a:p>
          <a:p>
            <a:pPr lvl="2"/>
            <a:r>
              <a:rPr lang="hu-HU" dirty="0"/>
              <a:t>.</a:t>
            </a:r>
            <a:r>
              <a:rPr lang="hu-HU" dirty="0" err="1"/>
              <a:t>env</a:t>
            </a:r>
            <a:r>
              <a:rPr lang="hu-HU" dirty="0"/>
              <a:t> fájl</a:t>
            </a:r>
          </a:p>
          <a:p>
            <a:pPr lvl="2"/>
            <a:r>
              <a:rPr lang="hu-HU" dirty="0"/>
              <a:t>/</a:t>
            </a:r>
            <a:r>
              <a:rPr lang="hu-HU" dirty="0" err="1"/>
              <a:t>config</a:t>
            </a:r>
            <a:r>
              <a:rPr lang="hu-HU" dirty="0"/>
              <a:t>/mail.php</a:t>
            </a:r>
          </a:p>
        </p:txBody>
      </p:sp>
    </p:spTree>
    <p:extLst>
      <p:ext uri="{BB962C8B-B14F-4D97-AF65-F5344CB8AC3E}">
        <p14:creationId xmlns:p14="http://schemas.microsoft.com/office/powerpoint/2010/main" val="12857603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42297D86-AE2C-4641-98D9-2E10CBC6A1CC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37260161-C5D3-4441-AAC9-2929741E3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r>
              <a:rPr lang="en-GB" dirty="0"/>
              <a:t>A </a:t>
            </a:r>
            <a:r>
              <a:rPr lang="en-GB" dirty="0" err="1"/>
              <a:t>folyamat</a:t>
            </a:r>
            <a:r>
              <a:rPr lang="en-GB" dirty="0"/>
              <a:t> </a:t>
            </a:r>
            <a:r>
              <a:rPr lang="en-GB" dirty="0" err="1"/>
              <a:t>nem</a:t>
            </a:r>
            <a:r>
              <a:rPr lang="en-GB" dirty="0"/>
              <a:t> volt </a:t>
            </a:r>
            <a:r>
              <a:rPr lang="en-GB" dirty="0" err="1"/>
              <a:t>egyszerű</a:t>
            </a:r>
            <a:endParaRPr lang="en-GB" dirty="0"/>
          </a:p>
          <a:p>
            <a:r>
              <a:rPr lang="en-GB" dirty="0" err="1"/>
              <a:t>Tapasztalatot</a:t>
            </a:r>
            <a:r>
              <a:rPr lang="en-GB" dirty="0"/>
              <a:t> </a:t>
            </a:r>
            <a:r>
              <a:rPr lang="en-GB" dirty="0" err="1"/>
              <a:t>nyertünk</a:t>
            </a:r>
            <a:r>
              <a:rPr lang="en-GB" dirty="0"/>
              <a:t> </a:t>
            </a:r>
            <a:r>
              <a:rPr lang="en-GB" dirty="0" err="1"/>
              <a:t>egy</a:t>
            </a:r>
            <a:r>
              <a:rPr lang="en-GB" dirty="0"/>
              <a:t> </a:t>
            </a:r>
            <a:r>
              <a:rPr lang="en-GB" dirty="0" err="1"/>
              <a:t>nagy</a:t>
            </a:r>
            <a:r>
              <a:rPr lang="en-GB" dirty="0"/>
              <a:t> </a:t>
            </a:r>
            <a:r>
              <a:rPr lang="en-GB" dirty="0" err="1"/>
              <a:t>projekt</a:t>
            </a:r>
            <a:r>
              <a:rPr lang="en-GB" dirty="0"/>
              <a:t> </a:t>
            </a:r>
            <a:r>
              <a:rPr lang="en-GB" dirty="0" err="1"/>
              <a:t>elkészítésével</a:t>
            </a:r>
            <a:endParaRPr lang="en-GB" dirty="0"/>
          </a:p>
          <a:p>
            <a:r>
              <a:rPr lang="en-GB" dirty="0" err="1"/>
              <a:t>További</a:t>
            </a:r>
            <a:r>
              <a:rPr lang="en-GB" dirty="0"/>
              <a:t> </a:t>
            </a:r>
            <a:r>
              <a:rPr lang="en-GB" dirty="0" err="1"/>
              <a:t>teendők</a:t>
            </a:r>
            <a:endParaRPr lang="en-GB" dirty="0"/>
          </a:p>
          <a:p>
            <a:pPr lvl="1"/>
            <a:r>
              <a:rPr lang="en-GB" dirty="0"/>
              <a:t>A </a:t>
            </a:r>
            <a:r>
              <a:rPr lang="en-GB" dirty="0" err="1"/>
              <a:t>játékmenet</a:t>
            </a:r>
            <a:r>
              <a:rPr lang="en-GB" dirty="0"/>
              <a:t> </a:t>
            </a:r>
            <a:r>
              <a:rPr lang="en-GB" dirty="0" err="1"/>
              <a:t>befejezése</a:t>
            </a:r>
            <a:endParaRPr lang="en-GB" dirty="0"/>
          </a:p>
          <a:p>
            <a:pPr lvl="1"/>
            <a:r>
              <a:rPr lang="en-GB" dirty="0" err="1"/>
              <a:t>Intenzív</a:t>
            </a:r>
            <a:r>
              <a:rPr lang="en-GB" dirty="0"/>
              <a:t> </a:t>
            </a:r>
            <a:r>
              <a:rPr lang="en-GB" dirty="0" err="1"/>
              <a:t>tesztelés</a:t>
            </a:r>
            <a:r>
              <a:rPr lang="en-GB" dirty="0"/>
              <a:t> </a:t>
            </a:r>
            <a:r>
              <a:rPr lang="en-GB" dirty="0" err="1"/>
              <a:t>és</a:t>
            </a:r>
            <a:r>
              <a:rPr lang="en-GB" dirty="0"/>
              <a:t> polishing</a:t>
            </a:r>
          </a:p>
          <a:p>
            <a:r>
              <a:rPr lang="en-GB" dirty="0" err="1"/>
              <a:t>Jövőbeli</a:t>
            </a:r>
            <a:r>
              <a:rPr lang="en-GB" dirty="0"/>
              <a:t> </a:t>
            </a:r>
            <a:r>
              <a:rPr lang="en-GB" dirty="0" err="1"/>
              <a:t>lehetőségek</a:t>
            </a:r>
            <a:endParaRPr lang="en-GB" dirty="0"/>
          </a:p>
          <a:p>
            <a:pPr lvl="1"/>
            <a:r>
              <a:rPr lang="en-GB" dirty="0"/>
              <a:t>A </a:t>
            </a:r>
            <a:r>
              <a:rPr lang="en-GB" dirty="0" err="1"/>
              <a:t>játék</a:t>
            </a:r>
            <a:r>
              <a:rPr lang="en-GB" dirty="0"/>
              <a:t> </a:t>
            </a:r>
            <a:r>
              <a:rPr lang="en-GB" dirty="0" err="1"/>
              <a:t>kiadása</a:t>
            </a:r>
            <a:endParaRPr lang="en-GB" dirty="0"/>
          </a:p>
          <a:p>
            <a:pPr lvl="1"/>
            <a:r>
              <a:rPr lang="en-GB" dirty="0"/>
              <a:t>Az </a:t>
            </a:r>
            <a:r>
              <a:rPr lang="en-GB" dirty="0" err="1"/>
              <a:t>ötlet</a:t>
            </a:r>
            <a:r>
              <a:rPr lang="en-GB" dirty="0"/>
              <a:t> </a:t>
            </a:r>
            <a:r>
              <a:rPr lang="en-GB" dirty="0" err="1"/>
              <a:t>eladása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192803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r>
              <a:rPr lang="hu-HU" dirty="0"/>
              <a:t>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621" y="0"/>
            <a:ext cx="4448908" cy="4448908"/>
          </a:xfrm>
          <a:prstGeom prst="rect">
            <a:avLst/>
          </a:prstGeom>
        </p:spPr>
      </p:pic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42297D86-AE2C-4641-98D9-2E10CBC6A1CC}"/>
              </a:ext>
            </a:extLst>
          </p:cNvPr>
          <p:cNvSpPr/>
          <p:nvPr/>
        </p:nvSpPr>
        <p:spPr>
          <a:xfrm>
            <a:off x="629874" y="4309695"/>
            <a:ext cx="7948403" cy="2011974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37260161-C5D3-4441-AAC9-2929741E3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874" y="4309697"/>
            <a:ext cx="7948402" cy="2011972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hu-HU" sz="6600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3550837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8F5E7CAA-232A-4260-97C5-66545B6967FB}"/>
              </a:ext>
            </a:extLst>
          </p:cNvPr>
          <p:cNvSpPr/>
          <p:nvPr/>
        </p:nvSpPr>
        <p:spPr>
          <a:xfrm>
            <a:off x="628650" y="1647826"/>
            <a:ext cx="7592158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5DCEF6A-3D6A-B23B-E1C8-8CD2F8024E5C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 err="1"/>
              <a:t>What</a:t>
            </a:r>
            <a:r>
              <a:rPr lang="hu-HU" dirty="0"/>
              <a:t> is House of </a:t>
            </a:r>
            <a:r>
              <a:rPr lang="hu-HU" dirty="0" err="1"/>
              <a:t>Swords</a:t>
            </a:r>
            <a:r>
              <a:rPr lang="hu-HU" dirty="0"/>
              <a:t>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FF764B2-654B-88EF-6267-216A1188F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47826"/>
            <a:ext cx="7886700" cy="5114924"/>
          </a:xfrm>
        </p:spPr>
        <p:txBody>
          <a:bodyPr>
            <a:normAutofit/>
          </a:bodyPr>
          <a:lstStyle/>
          <a:p>
            <a:r>
              <a:rPr lang="hu-HU" dirty="0"/>
              <a:t>A game </a:t>
            </a:r>
            <a:r>
              <a:rPr lang="hu-HU" dirty="0" err="1"/>
              <a:t>that</a:t>
            </a:r>
            <a:r>
              <a:rPr lang="hu-HU" dirty="0"/>
              <a:t> has..</a:t>
            </a:r>
          </a:p>
          <a:p>
            <a:pPr lvl="1"/>
            <a:r>
              <a:rPr lang="hu-HU" dirty="0"/>
              <a:t>Action-</a:t>
            </a:r>
            <a:r>
              <a:rPr lang="hu-HU" dirty="0" err="1"/>
              <a:t>packed</a:t>
            </a:r>
            <a:r>
              <a:rPr lang="hu-HU" dirty="0"/>
              <a:t> </a:t>
            </a:r>
            <a:r>
              <a:rPr lang="hu-HU" dirty="0" err="1"/>
              <a:t>medieval</a:t>
            </a:r>
            <a:r>
              <a:rPr lang="hu-HU" dirty="0"/>
              <a:t> </a:t>
            </a:r>
            <a:r>
              <a:rPr lang="hu-HU" dirty="0" err="1"/>
              <a:t>world</a:t>
            </a:r>
            <a:endParaRPr lang="hu-HU" dirty="0"/>
          </a:p>
          <a:p>
            <a:pPr lvl="1"/>
            <a:r>
              <a:rPr lang="hu-HU" dirty="0" err="1"/>
              <a:t>Strategy</a:t>
            </a:r>
            <a:endParaRPr lang="hu-HU" dirty="0"/>
          </a:p>
          <a:p>
            <a:pPr lvl="1"/>
            <a:r>
              <a:rPr lang="hu-HU" dirty="0" err="1"/>
              <a:t>Army</a:t>
            </a:r>
            <a:r>
              <a:rPr lang="hu-HU" dirty="0"/>
              <a:t> building</a:t>
            </a:r>
          </a:p>
          <a:p>
            <a:pPr lvl="1"/>
            <a:r>
              <a:rPr lang="hu-HU" dirty="0" err="1"/>
              <a:t>Resource</a:t>
            </a:r>
            <a:r>
              <a:rPr lang="hu-HU" dirty="0"/>
              <a:t> management</a:t>
            </a:r>
          </a:p>
          <a:p>
            <a:r>
              <a:rPr lang="hu-HU" dirty="0" err="1"/>
              <a:t>Solution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real</a:t>
            </a:r>
            <a:r>
              <a:rPr lang="hu-HU" dirty="0"/>
              <a:t> life </a:t>
            </a:r>
            <a:r>
              <a:rPr lang="hu-HU" dirty="0" err="1"/>
              <a:t>problems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C7AE5C9-FB87-5442-68A0-4FC4ECCD5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2E57758-C727-4174-BDF9-328CB4DBFC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1606" y="4500674"/>
            <a:ext cx="2520000" cy="165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Nyíl: jobbra mutató 10">
            <a:extLst>
              <a:ext uri="{FF2B5EF4-FFF2-40B4-BE49-F238E27FC236}">
                <a16:creationId xmlns:a16="http://schemas.microsoft.com/office/drawing/2014/main" id="{A6471699-8FB1-499F-85DA-8BACA2316CED}"/>
              </a:ext>
            </a:extLst>
          </p:cNvPr>
          <p:cNvSpPr/>
          <p:nvPr/>
        </p:nvSpPr>
        <p:spPr>
          <a:xfrm>
            <a:off x="4141177" y="5148181"/>
            <a:ext cx="727772" cy="360485"/>
          </a:xfrm>
          <a:prstGeom prst="rightArrow">
            <a:avLst/>
          </a:prstGeom>
          <a:noFill/>
          <a:ln w="57150">
            <a:solidFill>
              <a:srgbClr val="3F22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17" name="Tartalom helye 8">
            <a:extLst>
              <a:ext uri="{FF2B5EF4-FFF2-40B4-BE49-F238E27FC236}">
                <a16:creationId xmlns:a16="http://schemas.microsoft.com/office/drawing/2014/main" id="{01E8699E-F428-4037-8A05-D60599C869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379" y="4475998"/>
            <a:ext cx="2520000" cy="168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44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A47BAAA5-70B9-472A-8A10-5AEF81F482FB}"/>
              </a:ext>
            </a:extLst>
          </p:cNvPr>
          <p:cNvSpPr/>
          <p:nvPr/>
        </p:nvSpPr>
        <p:spPr>
          <a:xfrm>
            <a:off x="628650" y="1504949"/>
            <a:ext cx="7592158" cy="5106865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954A3ED1-9140-4F18-B351-9578970145E1}"/>
              </a:ext>
            </a:extLst>
          </p:cNvPr>
          <p:cNvSpPr/>
          <p:nvPr/>
        </p:nvSpPr>
        <p:spPr>
          <a:xfrm>
            <a:off x="5627078" y="5190394"/>
            <a:ext cx="2426676" cy="257907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CC7CFB5-E17F-3257-A288-7EC7767BF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325563"/>
          </a:xfrm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A csapat és a szerepkörök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E1F827D-82DA-4611-BC28-26E5006A1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504949"/>
            <a:ext cx="6923943" cy="5353051"/>
          </a:xfrm>
        </p:spPr>
        <p:txBody>
          <a:bodyPr>
            <a:normAutofit/>
          </a:bodyPr>
          <a:lstStyle/>
          <a:p>
            <a:r>
              <a:rPr lang="hu-HU" sz="3600" b="1" dirty="0" err="1"/>
              <a:t>Blasek</a:t>
            </a:r>
            <a:r>
              <a:rPr lang="hu-HU" sz="3600" b="1" dirty="0"/>
              <a:t> Balázs</a:t>
            </a:r>
          </a:p>
          <a:p>
            <a:pPr lvl="1"/>
            <a:r>
              <a:rPr lang="hu-HU" sz="3200" dirty="0"/>
              <a:t>Rendszerüzemeltetés</a:t>
            </a:r>
          </a:p>
          <a:p>
            <a:pPr lvl="1">
              <a:spcAft>
                <a:spcPts val="1200"/>
              </a:spcAft>
            </a:pPr>
            <a:r>
              <a:rPr lang="hu-HU" sz="3200" dirty="0"/>
              <a:t>Backend fejlesztés</a:t>
            </a:r>
          </a:p>
          <a:p>
            <a:r>
              <a:rPr lang="hu-HU" sz="3600" b="1" dirty="0" err="1"/>
              <a:t>Luksa</a:t>
            </a:r>
            <a:r>
              <a:rPr lang="hu-HU" sz="3600" b="1" dirty="0"/>
              <a:t> Laura</a:t>
            </a:r>
          </a:p>
          <a:p>
            <a:pPr lvl="1"/>
            <a:r>
              <a:rPr lang="hu-HU" sz="3200" dirty="0"/>
              <a:t>UI/UX Design</a:t>
            </a:r>
          </a:p>
          <a:p>
            <a:pPr lvl="1">
              <a:spcAft>
                <a:spcPts val="1200"/>
              </a:spcAft>
            </a:pPr>
            <a:r>
              <a:rPr lang="hu-HU" sz="3200" dirty="0"/>
              <a:t>Frontend Fejlesztés</a:t>
            </a:r>
          </a:p>
          <a:p>
            <a:r>
              <a:rPr lang="hu-HU" sz="3600" b="1" dirty="0" err="1"/>
              <a:t>Venter</a:t>
            </a:r>
            <a:r>
              <a:rPr lang="hu-HU" sz="3600" b="1" dirty="0"/>
              <a:t> Alex</a:t>
            </a:r>
          </a:p>
          <a:p>
            <a:pPr lvl="1"/>
            <a:r>
              <a:rPr lang="hu-HU" sz="3200" dirty="0"/>
              <a:t>Projekt Manager</a:t>
            </a:r>
          </a:p>
          <a:p>
            <a:pPr lvl="1"/>
            <a:r>
              <a:rPr lang="hu-HU" sz="3200" dirty="0" err="1"/>
              <a:t>Full-Stack</a:t>
            </a:r>
            <a:r>
              <a:rPr lang="hu-HU" sz="3200" dirty="0"/>
              <a:t> Fejlesztés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13CF780F-11E5-CF91-9A4A-AE643EECA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2B1ED138-967C-481B-A11C-D43016C3F455}"/>
              </a:ext>
            </a:extLst>
          </p:cNvPr>
          <p:cNvSpPr/>
          <p:nvPr/>
        </p:nvSpPr>
        <p:spPr>
          <a:xfrm>
            <a:off x="5328138" y="3382109"/>
            <a:ext cx="2791131" cy="257907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1" name="Téglalap: lekerekített 10">
            <a:extLst>
              <a:ext uri="{FF2B5EF4-FFF2-40B4-BE49-F238E27FC236}">
                <a16:creationId xmlns:a16="http://schemas.microsoft.com/office/drawing/2014/main" id="{5BD62991-614B-45A3-AF81-4D440C0CF697}"/>
              </a:ext>
            </a:extLst>
          </p:cNvPr>
          <p:cNvSpPr/>
          <p:nvPr/>
        </p:nvSpPr>
        <p:spPr>
          <a:xfrm>
            <a:off x="4747847" y="1649412"/>
            <a:ext cx="3305908" cy="257907"/>
          </a:xfrm>
          <a:prstGeom prst="roundRect">
            <a:avLst/>
          </a:prstGeom>
          <a:solidFill>
            <a:srgbClr val="E2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2" name="Téglalap: lekerekített 11">
            <a:extLst>
              <a:ext uri="{FF2B5EF4-FFF2-40B4-BE49-F238E27FC236}">
                <a16:creationId xmlns:a16="http://schemas.microsoft.com/office/drawing/2014/main" id="{91F99FC2-B282-4073-923F-EA642781E13A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</p:spTree>
    <p:extLst>
      <p:ext uri="{BB962C8B-B14F-4D97-AF65-F5344CB8AC3E}">
        <p14:creationId xmlns:p14="http://schemas.microsoft.com/office/powerpoint/2010/main" val="2432649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5039A4DC-4055-4471-9645-C2B697288FF2}"/>
              </a:ext>
            </a:extLst>
          </p:cNvPr>
          <p:cNvSpPr/>
          <p:nvPr/>
        </p:nvSpPr>
        <p:spPr>
          <a:xfrm>
            <a:off x="304800" y="1666875"/>
            <a:ext cx="4876800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EE66AFB-203C-52D6-73D8-DF72131723C2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Hogyan dolgoztunk?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257A1F9-9BBD-2DDC-3791-3AD78FBE5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6"/>
            <a:ext cx="4876800" cy="4813056"/>
          </a:xfrm>
        </p:spPr>
        <p:txBody>
          <a:bodyPr>
            <a:normAutofit/>
          </a:bodyPr>
          <a:lstStyle/>
          <a:p>
            <a:r>
              <a:rPr lang="hu-HU" dirty="0"/>
              <a:t>Rendszerezés</a:t>
            </a:r>
          </a:p>
          <a:p>
            <a:pPr lvl="1"/>
            <a:r>
              <a:rPr lang="hu-HU" dirty="0" err="1"/>
              <a:t>Trello</a:t>
            </a:r>
            <a:endParaRPr lang="hu-HU" dirty="0"/>
          </a:p>
          <a:p>
            <a:pPr lvl="1"/>
            <a:r>
              <a:rPr lang="hu-HU" dirty="0"/>
              <a:t>weboldalunk saját rendszere</a:t>
            </a:r>
          </a:p>
          <a:p>
            <a:r>
              <a:rPr lang="hu-HU" dirty="0"/>
              <a:t>Kommunikáció</a:t>
            </a:r>
          </a:p>
          <a:p>
            <a:pPr lvl="1"/>
            <a:r>
              <a:rPr lang="hu-HU" dirty="0"/>
              <a:t>közös Messenger csoport</a:t>
            </a:r>
          </a:p>
          <a:p>
            <a:r>
              <a:rPr lang="hu-HU" dirty="0"/>
              <a:t>Verziókezelés</a:t>
            </a:r>
          </a:p>
          <a:p>
            <a:pPr lvl="1"/>
            <a:r>
              <a:rPr lang="hu-HU" dirty="0" err="1"/>
              <a:t>Github</a:t>
            </a:r>
            <a:endParaRPr lang="hu-HU" dirty="0"/>
          </a:p>
          <a:p>
            <a:pPr lvl="1"/>
            <a:r>
              <a:rPr lang="hu-HU" dirty="0" err="1"/>
              <a:t>Plastic</a:t>
            </a:r>
            <a:r>
              <a:rPr lang="hu-HU" dirty="0"/>
              <a:t> SCM</a:t>
            </a:r>
          </a:p>
          <a:p>
            <a:r>
              <a:rPr lang="hu-HU" dirty="0"/>
              <a:t>Értesítések</a:t>
            </a:r>
          </a:p>
          <a:p>
            <a:pPr lvl="1"/>
            <a:r>
              <a:rPr lang="hu-HU" dirty="0" err="1"/>
              <a:t>Discord</a:t>
            </a:r>
            <a:endParaRPr lang="hu-HU" dirty="0"/>
          </a:p>
          <a:p>
            <a:pPr lvl="1"/>
            <a:r>
              <a:rPr lang="hu-HU" dirty="0" err="1"/>
              <a:t>Webhook</a:t>
            </a:r>
            <a:r>
              <a:rPr lang="hu-HU" dirty="0"/>
              <a:t> technológia</a:t>
            </a:r>
          </a:p>
          <a:p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4CA36AA-4313-8F24-7C20-035CE3F01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886" y="5301922"/>
            <a:ext cx="1080000" cy="1080000"/>
          </a:xfrm>
          <a:prstGeom prst="rect">
            <a:avLst/>
          </a:prstGeom>
        </p:spPr>
      </p:pic>
      <p:pic>
        <p:nvPicPr>
          <p:cNvPr id="1026" name="Picture 2" descr="Plastic SCM&quot; Icon - Download for free – Iconduck">
            <a:extLst>
              <a:ext uri="{FF2B5EF4-FFF2-40B4-BE49-F238E27FC236}">
                <a16:creationId xmlns:a16="http://schemas.microsoft.com/office/drawing/2014/main" id="{888754AD-AA23-CBB8-DD9C-9A0960A1C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6488" y="4117259"/>
            <a:ext cx="972422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BED498A4-064D-D1D8-0802-2C46D8ED3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9845" y="4227609"/>
            <a:ext cx="900000" cy="90000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DA918BBB-3F7C-083D-4CF2-9FE4230E76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4886" y="2979000"/>
            <a:ext cx="900000" cy="90000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66B7F8C4-C40F-5FFA-B000-404A85C438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5496" y="1840742"/>
            <a:ext cx="900000" cy="900000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FA026A9A-3213-4A69-3950-1BD3F324C1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17" name="Téglalap: lekerekített 16">
            <a:extLst>
              <a:ext uri="{FF2B5EF4-FFF2-40B4-BE49-F238E27FC236}">
                <a16:creationId xmlns:a16="http://schemas.microsoft.com/office/drawing/2014/main" id="{0FD408BD-CE5B-4D50-AF9B-CCE5C725ACBD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</p:spTree>
    <p:extLst>
      <p:ext uri="{BB962C8B-B14F-4D97-AF65-F5344CB8AC3E}">
        <p14:creationId xmlns:p14="http://schemas.microsoft.com/office/powerpoint/2010/main" val="1520011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94B9E95F-D2C9-455A-B841-942525AD9DB8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1726E949-38A3-438C-9F40-701FB7F747C9}"/>
              </a:ext>
            </a:extLst>
          </p:cNvPr>
          <p:cNvSpPr/>
          <p:nvPr/>
        </p:nvSpPr>
        <p:spPr>
          <a:xfrm>
            <a:off x="304800" y="1666875"/>
            <a:ext cx="8534400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5B66E6EA-F710-499B-B8EE-280B0509D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6"/>
            <a:ext cx="8534400" cy="4813056"/>
          </a:xfrm>
        </p:spPr>
        <p:txBody>
          <a:bodyPr>
            <a:normAutofit/>
          </a:bodyPr>
          <a:lstStyle/>
          <a:p>
            <a:r>
              <a:rPr lang="hu-HU" dirty="0"/>
              <a:t>Fejlesztői rendszerek</a:t>
            </a:r>
          </a:p>
          <a:p>
            <a:pPr lvl="1"/>
            <a:r>
              <a:rPr lang="hu-HU" dirty="0" err="1"/>
              <a:t>Blade</a:t>
            </a:r>
            <a:r>
              <a:rPr lang="hu-HU" dirty="0"/>
              <a:t> </a:t>
            </a:r>
            <a:r>
              <a:rPr lang="hu-HU" dirty="0" err="1"/>
              <a:t>templating</a:t>
            </a:r>
            <a:r>
              <a:rPr lang="hu-HU" dirty="0"/>
              <a:t> </a:t>
            </a:r>
            <a:r>
              <a:rPr lang="hu-HU" dirty="0" err="1"/>
              <a:t>engine</a:t>
            </a:r>
            <a:r>
              <a:rPr lang="hu-HU" dirty="0"/>
              <a:t> – VS </a:t>
            </a:r>
            <a:r>
              <a:rPr lang="hu-HU" dirty="0" err="1"/>
              <a:t>Code</a:t>
            </a:r>
            <a:endParaRPr lang="hu-HU" dirty="0"/>
          </a:p>
          <a:p>
            <a:pPr lvl="2"/>
            <a:r>
              <a:rPr lang="hu-HU" sz="2400" dirty="0" err="1"/>
              <a:t>Laravel</a:t>
            </a:r>
            <a:r>
              <a:rPr lang="hu-HU" sz="2400" dirty="0"/>
              <a:t>-be beépített</a:t>
            </a:r>
          </a:p>
          <a:p>
            <a:pPr lvl="2"/>
            <a:r>
              <a:rPr lang="hu-HU" sz="2400" dirty="0"/>
              <a:t>Egyszerűen kezelhető</a:t>
            </a:r>
          </a:p>
          <a:p>
            <a:pPr lvl="1"/>
            <a:r>
              <a:rPr lang="hu-HU" dirty="0" err="1"/>
              <a:t>Unity</a:t>
            </a:r>
            <a:r>
              <a:rPr lang="hu-HU" dirty="0"/>
              <a:t> editor – </a:t>
            </a:r>
            <a:r>
              <a:rPr lang="hu-HU" dirty="0" err="1"/>
              <a:t>Unity</a:t>
            </a:r>
            <a:r>
              <a:rPr lang="hu-HU" dirty="0"/>
              <a:t> és VS 2019</a:t>
            </a:r>
          </a:p>
          <a:p>
            <a:pPr lvl="2"/>
            <a:r>
              <a:rPr lang="hu-HU" sz="2400" dirty="0"/>
              <a:t>Elterjedt -&gt; rengeteg </a:t>
            </a:r>
          </a:p>
          <a:p>
            <a:r>
              <a:rPr lang="hu-HU" dirty="0"/>
              <a:t>Egységes színvilág - színpaletta</a:t>
            </a:r>
          </a:p>
          <a:p>
            <a:pPr lvl="2"/>
            <a:endParaRPr lang="hu-HU" sz="2400" dirty="0"/>
          </a:p>
          <a:p>
            <a:pPr lvl="2"/>
            <a:endParaRPr lang="hu-HU" sz="2400" dirty="0"/>
          </a:p>
          <a:p>
            <a:pPr lvl="1"/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pic>
        <p:nvPicPr>
          <p:cNvPr id="13" name="Kép 12">
            <a:extLst>
              <a:ext uri="{FF2B5EF4-FFF2-40B4-BE49-F238E27FC236}">
                <a16:creationId xmlns:a16="http://schemas.microsoft.com/office/drawing/2014/main" id="{E5AE750D-7F4A-443B-8726-F4B8E8F57B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553" y="4637053"/>
            <a:ext cx="5380894" cy="176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31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églalap: lekerekített 16">
            <a:extLst>
              <a:ext uri="{FF2B5EF4-FFF2-40B4-BE49-F238E27FC236}">
                <a16:creationId xmlns:a16="http://schemas.microsoft.com/office/drawing/2014/main" id="{09532D66-7B55-4BB1-8D5B-A6E5B4A384C0}"/>
              </a:ext>
            </a:extLst>
          </p:cNvPr>
          <p:cNvSpPr/>
          <p:nvPr/>
        </p:nvSpPr>
        <p:spPr>
          <a:xfrm>
            <a:off x="6251075" y="1666874"/>
            <a:ext cx="2341941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94B9E95F-D2C9-455A-B841-942525AD9DB8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1726E949-38A3-438C-9F40-701FB7F747C9}"/>
              </a:ext>
            </a:extLst>
          </p:cNvPr>
          <p:cNvSpPr/>
          <p:nvPr/>
        </p:nvSpPr>
        <p:spPr>
          <a:xfrm>
            <a:off x="304800" y="1666875"/>
            <a:ext cx="5744308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5B66E6EA-F710-499B-B8EE-280B0509D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6"/>
            <a:ext cx="5744308" cy="481305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dirty="0" err="1"/>
              <a:t>Unity</a:t>
            </a:r>
            <a:r>
              <a:rPr lang="hu-HU" dirty="0"/>
              <a:t> - </a:t>
            </a:r>
            <a:r>
              <a:rPr lang="hu-HU" dirty="0" err="1"/>
              <a:t>Prefabok</a:t>
            </a:r>
            <a:endParaRPr lang="hu-HU" dirty="0"/>
          </a:p>
          <a:p>
            <a:pPr lvl="2"/>
            <a:endParaRPr lang="hu-HU" sz="2400" dirty="0"/>
          </a:p>
          <a:p>
            <a:pPr lvl="2"/>
            <a:endParaRPr lang="hu-HU" sz="2400" dirty="0"/>
          </a:p>
          <a:p>
            <a:pPr lvl="1"/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5F479D73-9045-4078-A247-40E17529C69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28519" y="2967744"/>
            <a:ext cx="5248275" cy="2290445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A0A024C3-6A0F-427D-B759-404E962CEE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4011" y="2181121"/>
            <a:ext cx="1684954" cy="4216706"/>
          </a:xfrm>
          <a:prstGeom prst="rect">
            <a:avLst/>
          </a:prstGeom>
        </p:spPr>
      </p:pic>
      <p:sp>
        <p:nvSpPr>
          <p:cNvPr id="18" name="Tartalom helye 2">
            <a:extLst>
              <a:ext uri="{FF2B5EF4-FFF2-40B4-BE49-F238E27FC236}">
                <a16:creationId xmlns:a16="http://schemas.microsoft.com/office/drawing/2014/main" id="{7CB206BC-30A9-44AD-A999-D2E8690283FE}"/>
              </a:ext>
            </a:extLst>
          </p:cNvPr>
          <p:cNvSpPr txBox="1">
            <a:spLocks/>
          </p:cNvSpPr>
          <p:nvPr/>
        </p:nvSpPr>
        <p:spPr>
          <a:xfrm>
            <a:off x="6251075" y="1666875"/>
            <a:ext cx="2341941" cy="4813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u-HU" dirty="0"/>
              <a:t>Weblap</a:t>
            </a:r>
          </a:p>
          <a:p>
            <a:pPr lvl="2"/>
            <a:endParaRPr lang="hu-HU" sz="2400" dirty="0"/>
          </a:p>
          <a:p>
            <a:pPr lvl="2"/>
            <a:endParaRPr lang="hu-HU" sz="2400" dirty="0"/>
          </a:p>
          <a:p>
            <a:pPr lvl="1"/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9600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 - érdekesség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94B9E95F-D2C9-455A-B841-942525AD9DB8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1726E949-38A3-438C-9F40-701FB7F747C9}"/>
              </a:ext>
            </a:extLst>
          </p:cNvPr>
          <p:cNvSpPr/>
          <p:nvPr/>
        </p:nvSpPr>
        <p:spPr>
          <a:xfrm>
            <a:off x="304800" y="1666875"/>
            <a:ext cx="3722077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5B66E6EA-F710-499B-B8EE-280B0509D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6"/>
            <a:ext cx="3722077" cy="489218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dirty="0" err="1"/>
              <a:t>Unity</a:t>
            </a:r>
            <a:r>
              <a:rPr lang="hu-HU" dirty="0"/>
              <a:t> – </a:t>
            </a:r>
            <a:r>
              <a:rPr lang="hu-HU" dirty="0" err="1"/>
              <a:t>Pathfinding</a:t>
            </a:r>
            <a:endParaRPr lang="hu-HU" dirty="0"/>
          </a:p>
          <a:p>
            <a:r>
              <a:rPr lang="hu-HU" sz="2400" dirty="0"/>
              <a:t>Ingyenesen letölthető </a:t>
            </a:r>
            <a:r>
              <a:rPr lang="hu-HU" sz="2400" dirty="0" err="1"/>
              <a:t>package</a:t>
            </a:r>
            <a:endParaRPr lang="hu-HU" sz="2400" dirty="0"/>
          </a:p>
          <a:p>
            <a:r>
              <a:rPr lang="hu-HU" sz="2400" dirty="0" err="1"/>
              <a:t>Componensek</a:t>
            </a:r>
            <a:r>
              <a:rPr lang="hu-HU" sz="2400" dirty="0"/>
              <a:t>:</a:t>
            </a:r>
          </a:p>
          <a:p>
            <a:pPr marL="536575" lvl="1"/>
            <a:r>
              <a:rPr lang="hu-HU" dirty="0" err="1"/>
              <a:t>Seeker</a:t>
            </a:r>
            <a:endParaRPr lang="hu-HU" dirty="0"/>
          </a:p>
          <a:p>
            <a:pPr marL="896938" lvl="2"/>
            <a:r>
              <a:rPr lang="hu-HU" dirty="0"/>
              <a:t>út generálása</a:t>
            </a:r>
          </a:p>
          <a:p>
            <a:pPr marL="536575" lvl="1"/>
            <a:r>
              <a:rPr lang="hu-HU" dirty="0" err="1"/>
              <a:t>AIPath</a:t>
            </a:r>
            <a:endParaRPr lang="hu-HU" dirty="0"/>
          </a:p>
          <a:p>
            <a:pPr marL="896938" lvl="2"/>
            <a:r>
              <a:rPr lang="hu-HU" dirty="0" err="1"/>
              <a:t>Seekert</a:t>
            </a:r>
            <a:r>
              <a:rPr lang="hu-HU" dirty="0"/>
              <a:t> kontrollálja</a:t>
            </a:r>
          </a:p>
          <a:p>
            <a:pPr marL="896938" lvl="2"/>
            <a:r>
              <a:rPr lang="hu-HU" dirty="0"/>
              <a:t>mozgatja a grafikát</a:t>
            </a:r>
          </a:p>
          <a:p>
            <a:pPr marL="0" indent="-246062"/>
            <a:r>
              <a:rPr lang="hu-HU" sz="2400" dirty="0"/>
              <a:t>Grafika tükrözése</a:t>
            </a:r>
          </a:p>
          <a:p>
            <a:pPr marL="457200" lvl="1" indent="-246062"/>
            <a:r>
              <a:rPr lang="hu-HU" sz="2000" dirty="0"/>
              <a:t>x sebesség alapján</a:t>
            </a:r>
          </a:p>
          <a:p>
            <a:endParaRPr lang="hu-HU" sz="2400" dirty="0"/>
          </a:p>
          <a:p>
            <a:pPr lvl="2"/>
            <a:endParaRPr lang="hu-HU" sz="2400" dirty="0"/>
          </a:p>
          <a:p>
            <a:pPr lvl="1"/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A0EA2FD6-6B8D-4CFF-86D6-E5D605A2120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071" y="1748423"/>
            <a:ext cx="4722204" cy="2877797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E17E7601-ED9C-4E1F-B97A-D304B0475471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327648" y="4764552"/>
            <a:ext cx="4591050" cy="179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07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 - érdekesség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94B9E95F-D2C9-455A-B841-942525AD9DB8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1726E949-38A3-438C-9F40-701FB7F747C9}"/>
              </a:ext>
            </a:extLst>
          </p:cNvPr>
          <p:cNvSpPr/>
          <p:nvPr/>
        </p:nvSpPr>
        <p:spPr>
          <a:xfrm>
            <a:off x="304800" y="1666875"/>
            <a:ext cx="3722077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5B66E6EA-F710-499B-B8EE-280B0509D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6"/>
            <a:ext cx="3722077" cy="489218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dirty="0"/>
              <a:t>Grafikák generálása</a:t>
            </a:r>
          </a:p>
          <a:p>
            <a:r>
              <a:rPr lang="hu-HU" sz="2400" dirty="0"/>
              <a:t>DALL-E</a:t>
            </a:r>
          </a:p>
          <a:p>
            <a:pPr lvl="1"/>
            <a:r>
              <a:rPr lang="hu-HU" sz="2000" dirty="0"/>
              <a:t>játék grafikák egy része</a:t>
            </a:r>
          </a:p>
          <a:p>
            <a:pPr lvl="1"/>
            <a:r>
              <a:rPr lang="hu-HU" sz="2000" dirty="0"/>
              <a:t>Előny: időmegtakarítás</a:t>
            </a:r>
          </a:p>
          <a:p>
            <a:pPr lvl="1"/>
            <a:r>
              <a:rPr lang="hu-HU" sz="2000" dirty="0"/>
              <a:t>Hátrány: részletesebben megnézve eltorzult</a:t>
            </a:r>
          </a:p>
          <a:p>
            <a:r>
              <a:rPr lang="hu-HU" sz="2400" dirty="0" err="1"/>
              <a:t>Inkarnate</a:t>
            </a:r>
            <a:endParaRPr lang="hu-HU" sz="2400" dirty="0"/>
          </a:p>
          <a:p>
            <a:pPr lvl="1"/>
            <a:r>
              <a:rPr lang="hu-HU" sz="2000" dirty="0"/>
              <a:t>inkarnate.com</a:t>
            </a:r>
          </a:p>
          <a:p>
            <a:pPr lvl="1"/>
            <a:r>
              <a:rPr lang="hu-HU" sz="2000" dirty="0"/>
              <a:t>Városok megjelenítése koordináták alapján</a:t>
            </a:r>
          </a:p>
          <a:p>
            <a:endParaRPr lang="hu-HU" sz="2400" dirty="0"/>
          </a:p>
          <a:p>
            <a:pPr lvl="2"/>
            <a:endParaRPr lang="hu-HU" sz="2400" dirty="0"/>
          </a:p>
          <a:p>
            <a:pPr lvl="1"/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pic>
        <p:nvPicPr>
          <p:cNvPr id="19" name="Kép 18" descr="A képen Emberi arc, rajzfilm, ruházat, képernyőkép látható&#10;&#10;Automatikusan generált leírás">
            <a:extLst>
              <a:ext uri="{FF2B5EF4-FFF2-40B4-BE49-F238E27FC236}">
                <a16:creationId xmlns:a16="http://schemas.microsoft.com/office/drawing/2014/main" id="{CE57A7C5-6973-410B-8D36-607F2903E1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109" y="2377012"/>
            <a:ext cx="1232929" cy="1260000"/>
          </a:xfrm>
          <a:prstGeom prst="rect">
            <a:avLst/>
          </a:prstGeom>
        </p:spPr>
      </p:pic>
      <p:pic>
        <p:nvPicPr>
          <p:cNvPr id="20" name="Kép 19" descr="A képen fa, művészet, rajz, táj látható&#10;&#10;Automatikusan generált leírás">
            <a:extLst>
              <a:ext uri="{FF2B5EF4-FFF2-40B4-BE49-F238E27FC236}">
                <a16:creationId xmlns:a16="http://schemas.microsoft.com/office/drawing/2014/main" id="{6D1519A3-5C34-497E-B0E1-3BBA25FBA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200" y="1684460"/>
            <a:ext cx="1260000" cy="1260000"/>
          </a:xfrm>
          <a:prstGeom prst="rect">
            <a:avLst/>
          </a:prstGeom>
        </p:spPr>
      </p:pic>
      <p:pic>
        <p:nvPicPr>
          <p:cNvPr id="21" name="Kép 20" descr="A képen festmény, barlang, művészet látható&#10;&#10;Automatikusan generált leírás">
            <a:extLst>
              <a:ext uri="{FF2B5EF4-FFF2-40B4-BE49-F238E27FC236}">
                <a16:creationId xmlns:a16="http://schemas.microsoft.com/office/drawing/2014/main" id="{380831FD-4BE6-4A48-98EC-BFD352FEEC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693" y="1684460"/>
            <a:ext cx="1260000" cy="1260000"/>
          </a:xfrm>
          <a:prstGeom prst="rect">
            <a:avLst/>
          </a:prstGeom>
        </p:spPr>
      </p:pic>
      <p:pic>
        <p:nvPicPr>
          <p:cNvPr id="22" name="Kép 21" descr="A képen természet, barlang, művészet látható&#10;&#10;Automatikusan generált leírás">
            <a:extLst>
              <a:ext uri="{FF2B5EF4-FFF2-40B4-BE49-F238E27FC236}">
                <a16:creationId xmlns:a16="http://schemas.microsoft.com/office/drawing/2014/main" id="{CEEF2D4B-92DF-4AE6-8E56-5AEF0C2783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693" y="3007012"/>
            <a:ext cx="1260000" cy="1260000"/>
          </a:xfrm>
          <a:prstGeom prst="rect">
            <a:avLst/>
          </a:prstGeom>
        </p:spPr>
      </p:pic>
      <p:pic>
        <p:nvPicPr>
          <p:cNvPr id="23" name="Kép 22" descr="A képen festmény, táj, művészet, rajz látható&#10;&#10;Automatikusan generált leírás">
            <a:extLst>
              <a:ext uri="{FF2B5EF4-FFF2-40B4-BE49-F238E27FC236}">
                <a16:creationId xmlns:a16="http://schemas.microsoft.com/office/drawing/2014/main" id="{CBFBA6A4-97E1-4D33-AA41-1897AD8B5A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200" y="3007012"/>
            <a:ext cx="1260000" cy="1260000"/>
          </a:xfrm>
          <a:prstGeom prst="rect">
            <a:avLst/>
          </a:prstGeom>
        </p:spPr>
      </p:pic>
      <p:pic>
        <p:nvPicPr>
          <p:cNvPr id="25" name="Kép 24" descr="A képen térkép látható&#10;&#10;Automatikusan generált leírás">
            <a:extLst>
              <a:ext uri="{FF2B5EF4-FFF2-40B4-BE49-F238E27FC236}">
                <a16:creationId xmlns:a16="http://schemas.microsoft.com/office/drawing/2014/main" id="{24CC04D7-F22E-4FFB-BF08-250FA55F56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186" y="4534019"/>
            <a:ext cx="2587507" cy="1940630"/>
          </a:xfrm>
          <a:prstGeom prst="rect">
            <a:avLst/>
          </a:prstGeom>
        </p:spPr>
      </p:pic>
      <p:pic>
        <p:nvPicPr>
          <p:cNvPr id="27" name="Kép 26" descr="A képen vázlat, ház, rajz, rajzfilm látható&#10;&#10;Automatikusan generált leírás">
            <a:extLst>
              <a:ext uri="{FF2B5EF4-FFF2-40B4-BE49-F238E27FC236}">
                <a16:creationId xmlns:a16="http://schemas.microsoft.com/office/drawing/2014/main" id="{0840806A-DE5A-4192-B733-508ABE4F8F8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541" y="4819092"/>
            <a:ext cx="1436074" cy="137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330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522</TotalTime>
  <Words>566</Words>
  <Application>Microsoft Office PowerPoint</Application>
  <PresentationFormat>Diavetítés a képernyőre (4:3 oldalarány)</PresentationFormat>
  <Paragraphs>240</Paragraphs>
  <Slides>27</Slides>
  <Notes>10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27</vt:i4>
      </vt:variant>
    </vt:vector>
  </HeadingPairs>
  <TitlesOfParts>
    <vt:vector size="31" baseType="lpstr">
      <vt:lpstr>Arial</vt:lpstr>
      <vt:lpstr>MedievalSharp</vt:lpstr>
      <vt:lpstr>Calibri</vt:lpstr>
      <vt:lpstr>Office-téma</vt:lpstr>
      <vt:lpstr>House of Swords</vt:lpstr>
      <vt:lpstr>Képzési és Kimeneti Követelmények (KKK)</vt:lpstr>
      <vt:lpstr>What is House of Swords?</vt:lpstr>
      <vt:lpstr>A csapat és a szerepkörök</vt:lpstr>
      <vt:lpstr>Hogyan dolgoztunk?</vt:lpstr>
      <vt:lpstr>Frontend</vt:lpstr>
      <vt:lpstr>Frontend</vt:lpstr>
      <vt:lpstr>Frontend - érdekesség</vt:lpstr>
      <vt:lpstr>Frontend - érdekesség</vt:lpstr>
      <vt:lpstr>Mobil nézet</vt:lpstr>
      <vt:lpstr>Mobil nézet</vt:lpstr>
      <vt:lpstr>Frontend tesztelés</vt:lpstr>
      <vt:lpstr>API tesztelés</vt:lpstr>
      <vt:lpstr>Frontend API hívások</vt:lpstr>
      <vt:lpstr>Frontend API hívások</vt:lpstr>
      <vt:lpstr>Frontend API hívások</vt:lpstr>
      <vt:lpstr>Frontend API hívások</vt:lpstr>
      <vt:lpstr>Az adatbázis</vt:lpstr>
      <vt:lpstr>Az adatbázis</vt:lpstr>
      <vt:lpstr>Kriptográfia és biztonság</vt:lpstr>
      <vt:lpstr>Kriptográfia és biztonság</vt:lpstr>
      <vt:lpstr>Tiszta kód elve</vt:lpstr>
      <vt:lpstr>Backend</vt:lpstr>
      <vt:lpstr>Rendszer üzemeltetés</vt:lpstr>
      <vt:lpstr>Rendszer üzemeltetés</vt:lpstr>
      <vt:lpstr>Összegzés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 of Swords</dc:title>
  <dc:creator>Alex Venter</dc:creator>
  <cp:lastModifiedBy>Alex Venter</cp:lastModifiedBy>
  <cp:revision>137</cp:revision>
  <dcterms:created xsi:type="dcterms:W3CDTF">2023-04-27T15:33:31Z</dcterms:created>
  <dcterms:modified xsi:type="dcterms:W3CDTF">2023-06-05T19:15:33Z</dcterms:modified>
</cp:coreProperties>
</file>

<file path=docProps/thumbnail.jpeg>
</file>